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256" r:id="rId2"/>
    <p:sldId id="257" r:id="rId3"/>
    <p:sldId id="270" r:id="rId4"/>
    <p:sldId id="275" r:id="rId5"/>
    <p:sldId id="258" r:id="rId6"/>
    <p:sldId id="271" r:id="rId7"/>
    <p:sldId id="272" r:id="rId8"/>
    <p:sldId id="273" r:id="rId9"/>
    <p:sldId id="274" r:id="rId10"/>
    <p:sldId id="259" r:id="rId11"/>
    <p:sldId id="266" r:id="rId12"/>
    <p:sldId id="267" r:id="rId13"/>
    <p:sldId id="268" r:id="rId14"/>
    <p:sldId id="260" r:id="rId15"/>
    <p:sldId id="261" r:id="rId16"/>
    <p:sldId id="262" r:id="rId17"/>
    <p:sldId id="263" r:id="rId18"/>
    <p:sldId id="269" r:id="rId19"/>
    <p:sldId id="264" r:id="rId20"/>
    <p:sldId id="276" r:id="rId21"/>
    <p:sldId id="277" r:id="rId22"/>
    <p:sldId id="278" r:id="rId23"/>
    <p:sldId id="265" r:id="rId24"/>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CF8254-951C-15BD-7380-4C81538495E6}" v="2" dt="2025-01-17T10:37:18.120"/>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15"/>
    <p:restoredTop sz="94589"/>
  </p:normalViewPr>
  <p:slideViewPr>
    <p:cSldViewPr snapToGrid="0">
      <p:cViewPr varScale="1">
        <p:scale>
          <a:sx n="120" d="100"/>
          <a:sy n="120" d="100"/>
        </p:scale>
        <p:origin x="96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2"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0"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48"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21"/>
          </p:nvPr>
        </p:nvSpPr>
        <p:spPr>
          <a:xfrm>
            <a:off x="6172200" y="1681163"/>
            <a:ext cx="5183188" cy="823913"/>
          </a:xfrm>
          <a:prstGeom prst="rect">
            <a:avLst/>
          </a:prstGeom>
        </p:spPr>
        <p:txBody>
          <a:bodyPr anchor="b"/>
          <a:lstStyle/>
          <a:p>
            <a:pPr marL="0" indent="0">
              <a:buSzTx/>
              <a:buFontTx/>
              <a:buNone/>
              <a:defRPr sz="2400" b="1"/>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73"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quarter" idx="21"/>
          </p:nvPr>
        </p:nvSpPr>
        <p:spPr>
          <a:xfrm>
            <a:off x="839787" y="2057400"/>
            <a:ext cx="3932239" cy="3811588"/>
          </a:xfrm>
          <a:prstGeom prst="rect">
            <a:avLst/>
          </a:prstGeom>
        </p:spPr>
        <p:txBody>
          <a:bodyPr/>
          <a:lstStyle/>
          <a:p>
            <a:pPr marL="0" indent="0">
              <a:buSzTx/>
              <a:buFontTx/>
              <a:buNone/>
              <a:defRPr sz="16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83"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84"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ww.howtogeek.com/235101/10-ways-to-open-the-command-prompt-in-windows-10/" TargetMode="External"/><Relationship Id="rId2" Type="http://schemas.openxmlformats.org/officeDocument/2006/relationships/hyperlink" Target="http://www.google.com/" TargetMode="External"/><Relationship Id="rId1" Type="http://schemas.openxmlformats.org/officeDocument/2006/relationships/slideLayout" Target="../slideLayouts/slideLayout2.xml"/><Relationship Id="rId4" Type="http://schemas.openxmlformats.org/officeDocument/2006/relationships/hyperlink" Target="https://macpaw.com/how-to/use-terminal-on-mac"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www.pythonscraping.com/pages/warandpeace.htm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www.pythonscraping.com/pages/page3.htm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mailto://img%5B@src=%22../img/gifts/img1.jpg" TargetMode="External"/><Relationship Id="rId2" Type="http://schemas.openxmlformats.org/officeDocument/2006/relationships/hyperlink" Target="http://www.pythonscraping.com/pages/page3.html"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ectangle 38"/>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pic>
        <p:nvPicPr>
          <p:cNvPr id="95" name="Picture 34" descr="Picture 34"/>
          <p:cNvPicPr>
            <a:picLocks noChangeAspect="1"/>
          </p:cNvPicPr>
          <p:nvPr/>
        </p:nvPicPr>
        <p:blipFill>
          <a:blip r:embed="rId2"/>
          <a:srcRect r="23418" b="9098"/>
          <a:stretch>
            <a:fillRect/>
          </a:stretch>
        </p:blipFill>
        <p:spPr>
          <a:xfrm>
            <a:off x="3523488" y="9"/>
            <a:ext cx="8668512" cy="6857991"/>
          </a:xfrm>
          <a:prstGeom prst="rect">
            <a:avLst/>
          </a:prstGeom>
          <a:ln w="12700">
            <a:miter lim="400000"/>
          </a:ln>
        </p:spPr>
      </p:pic>
      <p:sp>
        <p:nvSpPr>
          <p:cNvPr id="96" name="Rectangle 40"/>
          <p:cNvSpPr/>
          <p:nvPr/>
        </p:nvSpPr>
        <p:spPr>
          <a:xfrm>
            <a:off x="-1" y="17418"/>
            <a:ext cx="9756603" cy="6858000"/>
          </a:xfrm>
          <a:prstGeom prst="rect">
            <a:avLst/>
          </a:prstGeom>
          <a:gradFill>
            <a:gsLst>
              <a:gs pos="0">
                <a:srgbClr val="FFFFFF">
                  <a:alpha val="0"/>
                </a:srgbClr>
              </a:gs>
              <a:gs pos="19000">
                <a:srgbClr val="FFFFFF">
                  <a:alpha val="38000"/>
                </a:srgbClr>
              </a:gs>
              <a:gs pos="35000">
                <a:srgbClr val="FFFFFF">
                  <a:alpha val="79000"/>
                </a:srgbClr>
              </a:gs>
              <a:gs pos="58000">
                <a:srgbClr val="FFFFFF"/>
              </a:gs>
              <a:gs pos="100000">
                <a:srgbClr val="FFFFFF"/>
              </a:gs>
            </a:gsLst>
            <a:lin ang="10800000"/>
          </a:gradFill>
          <a:ln w="12700">
            <a:miter lim="400000"/>
          </a:ln>
        </p:spPr>
        <p:txBody>
          <a:bodyPr lIns="45719" rIns="45719" anchor="ctr"/>
          <a:lstStyle/>
          <a:p>
            <a:pPr algn="ctr">
              <a:defRPr>
                <a:solidFill>
                  <a:srgbClr val="FFFFFF"/>
                </a:solidFill>
              </a:defRPr>
            </a:pPr>
            <a:endParaRPr/>
          </a:p>
        </p:txBody>
      </p:sp>
      <p:sp>
        <p:nvSpPr>
          <p:cNvPr id="97" name="Title 1"/>
          <p:cNvSpPr txBox="1">
            <a:spLocks noGrp="1"/>
          </p:cNvSpPr>
          <p:nvPr>
            <p:ph type="title"/>
          </p:nvPr>
        </p:nvSpPr>
        <p:spPr>
          <a:xfrm>
            <a:off x="477980" y="1122362"/>
            <a:ext cx="8930918" cy="3204136"/>
          </a:xfrm>
          <a:prstGeom prst="rect">
            <a:avLst/>
          </a:prstGeom>
        </p:spPr>
        <p:txBody>
          <a:bodyPr lIns="45719" tIns="45720" rIns="45719" bIns="45720" anchor="b">
            <a:normAutofit/>
          </a:bodyPr>
          <a:lstStyle/>
          <a:p>
            <a:pPr>
              <a:defRPr sz="4800"/>
            </a:pPr>
            <a:r>
              <a:rPr dirty="0"/>
              <a:t>Obligatory Assignment 01</a:t>
            </a:r>
          </a:p>
        </p:txBody>
      </p:sp>
      <p:sp>
        <p:nvSpPr>
          <p:cNvPr id="98" name="Content Placeholder 2"/>
          <p:cNvSpPr txBox="1">
            <a:spLocks noGrp="1"/>
          </p:cNvSpPr>
          <p:nvPr>
            <p:ph type="body" sz="quarter" idx="1"/>
          </p:nvPr>
        </p:nvSpPr>
        <p:spPr>
          <a:xfrm>
            <a:off x="477979" y="4872921"/>
            <a:ext cx="4023361" cy="1208142"/>
          </a:xfrm>
          <a:prstGeom prst="rect">
            <a:avLst/>
          </a:prstGeom>
        </p:spPr>
        <p:txBody>
          <a:bodyPr lIns="45719" tIns="45720" rIns="45719" bIns="45720" anchor="t">
            <a:normAutofit/>
          </a:bodyPr>
          <a:lstStyle>
            <a:lvl1pPr marL="0" indent="0">
              <a:buSzTx/>
              <a:buNone/>
              <a:defRPr sz="2000"/>
            </a:lvl1pPr>
          </a:lstStyle>
          <a:p>
            <a:r>
              <a:rPr lang="en-GB" dirty="0"/>
              <a:t>Feb 10, 2024</a:t>
            </a:r>
            <a:endParaRPr lang="en-US" dirty="0"/>
          </a:p>
        </p:txBody>
      </p:sp>
      <p:sp>
        <p:nvSpPr>
          <p:cNvPr id="99" name="Rectangle 42"/>
          <p:cNvSpPr/>
          <p:nvPr/>
        </p:nvSpPr>
        <p:spPr>
          <a:xfrm rot="5400000">
            <a:off x="759920" y="346790"/>
            <a:ext cx="146306" cy="704089"/>
          </a:xfrm>
          <a:prstGeom prst="rect">
            <a:avLst/>
          </a:prstGeom>
          <a:solidFill>
            <a:schemeClr val="accent2"/>
          </a:solidFill>
          <a:ln w="12700">
            <a:miter lim="400000"/>
          </a:ln>
        </p:spPr>
        <p:txBody>
          <a:bodyPr lIns="45719" rIns="45719" anchor="ctr"/>
          <a:lstStyle/>
          <a:p>
            <a:pPr algn="ctr">
              <a:defRPr>
                <a:solidFill>
                  <a:srgbClr val="FFFFFF"/>
                </a:solidFill>
              </a:defRPr>
            </a:pPr>
            <a:endParaRPr/>
          </a:p>
        </p:txBody>
      </p:sp>
      <p:sp>
        <p:nvSpPr>
          <p:cNvPr id="100" name="Rectangle 44"/>
          <p:cNvSpPr/>
          <p:nvPr/>
        </p:nvSpPr>
        <p:spPr>
          <a:xfrm>
            <a:off x="481028" y="4546920"/>
            <a:ext cx="3977642" cy="18289"/>
          </a:xfrm>
          <a:prstGeom prst="rect">
            <a:avLst/>
          </a:prstGeom>
          <a:solidFill>
            <a:srgbClr val="D5D5D5"/>
          </a:solidFill>
          <a:ln w="12700">
            <a:miter lim="400000"/>
          </a:ln>
        </p:spPr>
        <p:txBody>
          <a:bodyPr lIns="45719" rIns="45719" anchor="ctr"/>
          <a:lstStyle/>
          <a:p>
            <a:pPr algn="ctr">
              <a:defRPr>
                <a:solidFill>
                  <a:srgbClr val="FFFFFF"/>
                </a:solidFill>
              </a:defRPr>
            </a:pPr>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TextBox 4"/>
          <p:cNvSpPr txBox="1"/>
          <p:nvPr/>
        </p:nvSpPr>
        <p:spPr>
          <a:xfrm>
            <a:off x="1699083" y="365760"/>
            <a:ext cx="9275763" cy="11887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pPr>
              <a:lnSpc>
                <a:spcPct val="90000"/>
              </a:lnSpc>
              <a:spcBef>
                <a:spcPts val="600"/>
              </a:spcBef>
              <a:defRPr sz="2400">
                <a:latin typeface="Calibri Light"/>
                <a:ea typeface="Calibri Light"/>
                <a:cs typeface="Calibri Light"/>
                <a:sym typeface="Calibri Light"/>
              </a:defRPr>
            </a:pPr>
            <a:r>
              <a:t>Pick a website you wish (for example </a:t>
            </a:r>
            <a:r>
              <a:rPr u="sng">
                <a:solidFill>
                  <a:srgbClr val="0563C1"/>
                </a:solidFill>
                <a:uFill>
                  <a:solidFill>
                    <a:srgbClr val="0563C1"/>
                  </a:solidFill>
                </a:uFill>
                <a:hlinkClick r:id="rId2"/>
              </a:rPr>
              <a:t>www.google.com</a:t>
            </a:r>
            <a:r>
              <a:t>). Using ping utility (</a:t>
            </a:r>
            <a:r>
              <a:rPr u="sng">
                <a:solidFill>
                  <a:srgbClr val="0563C1"/>
                </a:solidFill>
                <a:uFill>
                  <a:solidFill>
                    <a:srgbClr val="0563C1"/>
                  </a:solidFill>
                </a:uFill>
                <a:hlinkClick r:id="rId3"/>
              </a:rPr>
              <a:t>window</a:t>
            </a:r>
            <a:r>
              <a:t>/</a:t>
            </a:r>
            <a:r>
              <a:rPr u="sng">
                <a:solidFill>
                  <a:srgbClr val="0563C1"/>
                </a:solidFill>
                <a:uFill>
                  <a:solidFill>
                    <a:srgbClr val="0563C1"/>
                  </a:solidFill>
                </a:uFill>
                <a:hlinkClick r:id="rId4"/>
              </a:rPr>
              <a:t>macOS</a:t>
            </a:r>
            <a:r>
              <a:t>) and wireshark find answer to the following questions:</a:t>
            </a:r>
          </a:p>
        </p:txBody>
      </p:sp>
      <p:sp>
        <p:nvSpPr>
          <p:cNvPr id="123" name="TextBox 3"/>
          <p:cNvSpPr txBox="1"/>
          <p:nvPr/>
        </p:nvSpPr>
        <p:spPr>
          <a:xfrm>
            <a:off x="1699082" y="1711815"/>
            <a:ext cx="9275766" cy="40416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marL="370331" indent="-370331" defTabSz="740663">
              <a:lnSpc>
                <a:spcPct val="90000"/>
              </a:lnSpc>
              <a:spcBef>
                <a:spcPts val="400"/>
              </a:spcBef>
              <a:buSzPct val="100000"/>
              <a:buAutoNum type="alphaLcPeriod"/>
              <a:defRPr sz="1782">
                <a:latin typeface="Calibri Light"/>
                <a:ea typeface="Calibri Light"/>
                <a:cs typeface="Calibri Light"/>
                <a:sym typeface="Calibri Light"/>
              </a:defRPr>
            </a:pPr>
            <a:endParaRPr/>
          </a:p>
          <a:p>
            <a:pPr marL="370331" indent="-370331" defTabSz="740663">
              <a:lnSpc>
                <a:spcPct val="90000"/>
              </a:lnSpc>
              <a:spcBef>
                <a:spcPts val="400"/>
              </a:spcBef>
              <a:buSzPct val="100000"/>
              <a:buAutoNum type="alphaLcPeriod"/>
              <a:defRPr sz="1782">
                <a:latin typeface="Calibri Light"/>
                <a:ea typeface="Calibri Light"/>
                <a:cs typeface="Calibri Light"/>
                <a:sym typeface="Calibri Light"/>
              </a:defRPr>
            </a:pPr>
            <a:r>
              <a:t>Run &lt;ping -n 5 www.yoursite.com&gt; or &lt;ping -c 5 www.yoursite.com&gt; in your cmd/terminal while sniffing the network by wireshark.</a:t>
            </a:r>
          </a:p>
          <a:p>
            <a:pPr marL="370331" indent="-370331" defTabSz="740663">
              <a:lnSpc>
                <a:spcPct val="90000"/>
              </a:lnSpc>
              <a:spcBef>
                <a:spcPts val="400"/>
              </a:spcBef>
              <a:buSzPct val="100000"/>
              <a:buAutoNum type="alphaLcPeriod"/>
              <a:defRPr sz="1782">
                <a:latin typeface="Calibri Light"/>
                <a:ea typeface="Calibri Light"/>
                <a:cs typeface="Calibri Light"/>
                <a:sym typeface="Calibri Light"/>
              </a:defRPr>
            </a:pPr>
            <a:r>
              <a:t>What is the IP address of the website you pick?</a:t>
            </a:r>
          </a:p>
          <a:p>
            <a:pPr marL="370331" indent="-370331" defTabSz="740663">
              <a:lnSpc>
                <a:spcPct val="90000"/>
              </a:lnSpc>
              <a:spcBef>
                <a:spcPts val="400"/>
              </a:spcBef>
              <a:buSzPct val="100000"/>
              <a:buAutoNum type="alphaLcPeriod"/>
              <a:defRPr sz="1782">
                <a:latin typeface="Calibri Light"/>
                <a:ea typeface="Calibri Light"/>
                <a:cs typeface="Calibri Light"/>
                <a:sym typeface="Calibri Light"/>
              </a:defRPr>
            </a:pPr>
            <a:r>
              <a:t>How many packets have you captured overall and how many have you captured from this website?</a:t>
            </a:r>
          </a:p>
          <a:p>
            <a:pPr marL="370331" indent="-370331" defTabSz="740663">
              <a:lnSpc>
                <a:spcPct val="90000"/>
              </a:lnSpc>
              <a:spcBef>
                <a:spcPts val="400"/>
              </a:spcBef>
              <a:buSzPct val="100000"/>
              <a:buAutoNum type="alphaLcPeriod"/>
              <a:defRPr sz="1782">
                <a:latin typeface="Calibri Light"/>
                <a:ea typeface="Calibri Light"/>
                <a:cs typeface="Calibri Light"/>
                <a:sym typeface="Calibri Light"/>
              </a:defRPr>
            </a:pPr>
            <a:r>
              <a:t>What protocol does the ping utility use?</a:t>
            </a:r>
          </a:p>
          <a:p>
            <a:pPr marL="370331" indent="-370331" defTabSz="740663">
              <a:lnSpc>
                <a:spcPct val="90000"/>
              </a:lnSpc>
              <a:spcBef>
                <a:spcPts val="400"/>
              </a:spcBef>
              <a:buSzPct val="100000"/>
              <a:buAutoNum type="alphaLcPeriod"/>
              <a:defRPr sz="1782">
                <a:latin typeface="Calibri Light"/>
                <a:ea typeface="Calibri Light"/>
                <a:cs typeface="Calibri Light"/>
                <a:sym typeface="Calibri Light"/>
              </a:defRPr>
            </a:pPr>
            <a:r>
              <a:t>Using only wireshark, compute the RTT (Round Trip Time) – how long it took since your ping request was sent and until the ping reply was received?</a:t>
            </a:r>
          </a:p>
          <a:p>
            <a:pPr marL="370331" indent="-370331" defTabSz="740663">
              <a:lnSpc>
                <a:spcPct val="90000"/>
              </a:lnSpc>
              <a:spcBef>
                <a:spcPts val="400"/>
              </a:spcBef>
              <a:buSzPct val="100000"/>
              <a:buAutoNum type="alphaLcPeriod"/>
              <a:defRPr sz="1782">
                <a:latin typeface="Calibri Light"/>
                <a:ea typeface="Calibri Light"/>
                <a:cs typeface="Calibri Light"/>
                <a:sym typeface="Calibri Light"/>
              </a:defRPr>
            </a:pPr>
            <a:r>
              <a:t>How many TCP packets have your computer sent or received?</a:t>
            </a:r>
          </a:p>
          <a:p>
            <a:pPr marL="462915" indent="-370331" defTabSz="740663">
              <a:lnSpc>
                <a:spcPct val="90000"/>
              </a:lnSpc>
              <a:spcBef>
                <a:spcPts val="400"/>
              </a:spcBef>
              <a:buSzPct val="100000"/>
              <a:buAutoNum type="alphaLcPeriod"/>
              <a:defRPr sz="1782">
                <a:latin typeface="Calibri Light"/>
                <a:ea typeface="Calibri Light"/>
                <a:cs typeface="Calibri Light"/>
                <a:sym typeface="Calibri Light"/>
              </a:defRPr>
            </a:pPr>
            <a:endParaRPr/>
          </a:p>
          <a:p>
            <a:pPr defTabSz="740663">
              <a:lnSpc>
                <a:spcPct val="90000"/>
              </a:lnSpc>
              <a:spcBef>
                <a:spcPts val="400"/>
              </a:spcBef>
              <a:defRPr sz="1782">
                <a:latin typeface="Calibri Light"/>
                <a:ea typeface="Calibri Light"/>
                <a:cs typeface="Calibri Light"/>
                <a:sym typeface="Calibri Light"/>
              </a:defRPr>
            </a:pPr>
            <a:endParaRPr/>
          </a:p>
        </p:txBody>
      </p:sp>
      <p:sp>
        <p:nvSpPr>
          <p:cNvPr id="124" name="TextBox 2"/>
          <p:cNvSpPr txBox="1"/>
          <p:nvPr/>
        </p:nvSpPr>
        <p:spPr>
          <a:xfrm>
            <a:off x="-2" y="6473685"/>
            <a:ext cx="12192001" cy="333089"/>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solidFill>
                  <a:srgbClr val="FFFFFF"/>
                </a:solidFill>
              </a:defRPr>
            </a:lvl1pPr>
          </a:lstStyle>
          <a:p>
            <a:r>
              <a:t>Obligatory Exercise:: Task 3</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002B9-7122-0DF0-D498-1199A1561AF6}"/>
              </a:ext>
            </a:extLst>
          </p:cNvPr>
          <p:cNvSpPr>
            <a:spLocks noGrp="1"/>
          </p:cNvSpPr>
          <p:nvPr>
            <p:ph type="title"/>
          </p:nvPr>
        </p:nvSpPr>
        <p:spPr>
          <a:xfrm>
            <a:off x="1676400" y="0"/>
            <a:ext cx="10515600" cy="1325563"/>
          </a:xfrm>
        </p:spPr>
        <p:txBody>
          <a:bodyPr/>
          <a:lstStyle/>
          <a:p>
            <a:r>
              <a:rPr lang="en-NO" dirty="0"/>
              <a:t>								     Task 3 - a)</a:t>
            </a:r>
          </a:p>
        </p:txBody>
      </p:sp>
      <p:sp>
        <p:nvSpPr>
          <p:cNvPr id="3" name="Text Placeholder 2">
            <a:extLst>
              <a:ext uri="{FF2B5EF4-FFF2-40B4-BE49-F238E27FC236}">
                <a16:creationId xmlns:a16="http://schemas.microsoft.com/office/drawing/2014/main" id="{7D2B027D-A55F-37C9-9FAB-3B82F4436091}"/>
              </a:ext>
            </a:extLst>
          </p:cNvPr>
          <p:cNvSpPr>
            <a:spLocks noGrp="1"/>
          </p:cNvSpPr>
          <p:nvPr>
            <p:ph type="body" idx="1"/>
          </p:nvPr>
        </p:nvSpPr>
        <p:spPr/>
        <p:txBody>
          <a:bodyPr/>
          <a:lstStyle/>
          <a:p>
            <a:endParaRPr lang="en-NO" dirty="0"/>
          </a:p>
        </p:txBody>
      </p:sp>
      <p:pic>
        <p:nvPicPr>
          <p:cNvPr id="5" name="Picture 4" descr="A screenshot of a computer&#10;&#10;AI-generated content may be incorrect.">
            <a:extLst>
              <a:ext uri="{FF2B5EF4-FFF2-40B4-BE49-F238E27FC236}">
                <a16:creationId xmlns:a16="http://schemas.microsoft.com/office/drawing/2014/main" id="{DE5DD205-7E55-D669-2E4F-0DA291BFEA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1037"/>
            <a:ext cx="9316996" cy="6170656"/>
          </a:xfrm>
          <a:prstGeom prst="rect">
            <a:avLst/>
          </a:prstGeom>
        </p:spPr>
      </p:pic>
    </p:spTree>
    <p:extLst>
      <p:ext uri="{BB962C8B-B14F-4D97-AF65-F5344CB8AC3E}">
        <p14:creationId xmlns:p14="http://schemas.microsoft.com/office/powerpoint/2010/main" val="262519077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D078D-14AB-1818-6B10-6BC246C5A127}"/>
              </a:ext>
            </a:extLst>
          </p:cNvPr>
          <p:cNvSpPr>
            <a:spLocks noGrp="1"/>
          </p:cNvSpPr>
          <p:nvPr>
            <p:ph type="title"/>
          </p:nvPr>
        </p:nvSpPr>
        <p:spPr>
          <a:xfrm>
            <a:off x="1420091" y="245052"/>
            <a:ext cx="10515600" cy="1325563"/>
          </a:xfrm>
        </p:spPr>
        <p:txBody>
          <a:bodyPr/>
          <a:lstStyle/>
          <a:p>
            <a:r>
              <a:rPr lang="en-NO" dirty="0"/>
              <a:t>									Task 3 -a)</a:t>
            </a:r>
          </a:p>
        </p:txBody>
      </p:sp>
      <p:sp>
        <p:nvSpPr>
          <p:cNvPr id="3" name="Text Placeholder 2">
            <a:extLst>
              <a:ext uri="{FF2B5EF4-FFF2-40B4-BE49-F238E27FC236}">
                <a16:creationId xmlns:a16="http://schemas.microsoft.com/office/drawing/2014/main" id="{1102C35F-FC5A-7C53-8671-5070D14808E8}"/>
              </a:ext>
            </a:extLst>
          </p:cNvPr>
          <p:cNvSpPr>
            <a:spLocks noGrp="1"/>
          </p:cNvSpPr>
          <p:nvPr>
            <p:ph type="body" idx="1"/>
          </p:nvPr>
        </p:nvSpPr>
        <p:spPr/>
        <p:txBody>
          <a:bodyPr/>
          <a:lstStyle/>
          <a:p>
            <a:endParaRPr lang="en-NO"/>
          </a:p>
        </p:txBody>
      </p:sp>
      <p:pic>
        <p:nvPicPr>
          <p:cNvPr id="5" name="Picture 4" descr="A screenshot of a computer&#10;&#10;AI-generated content may be incorrect.">
            <a:extLst>
              <a:ext uri="{FF2B5EF4-FFF2-40B4-BE49-F238E27FC236}">
                <a16:creationId xmlns:a16="http://schemas.microsoft.com/office/drawing/2014/main" id="{C58FA092-1B7F-26E9-C155-E724314C4A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1037"/>
            <a:ext cx="9882909" cy="6176818"/>
          </a:xfrm>
          <a:prstGeom prst="rect">
            <a:avLst/>
          </a:prstGeom>
        </p:spPr>
      </p:pic>
    </p:spTree>
    <p:extLst>
      <p:ext uri="{BB962C8B-B14F-4D97-AF65-F5344CB8AC3E}">
        <p14:creationId xmlns:p14="http://schemas.microsoft.com/office/powerpoint/2010/main" val="61719059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1AA66-FFBD-598A-80FC-1E34F5C82EE4}"/>
              </a:ext>
            </a:extLst>
          </p:cNvPr>
          <p:cNvSpPr>
            <a:spLocks noGrp="1"/>
          </p:cNvSpPr>
          <p:nvPr>
            <p:ph type="title"/>
          </p:nvPr>
        </p:nvSpPr>
        <p:spPr/>
        <p:txBody>
          <a:bodyPr/>
          <a:lstStyle/>
          <a:p>
            <a:r>
              <a:rPr lang="en-NO" dirty="0"/>
              <a:t>Task 3: b) + c) + d) + e) + f)</a:t>
            </a:r>
          </a:p>
        </p:txBody>
      </p:sp>
      <p:sp>
        <p:nvSpPr>
          <p:cNvPr id="3" name="Text Placeholder 2">
            <a:extLst>
              <a:ext uri="{FF2B5EF4-FFF2-40B4-BE49-F238E27FC236}">
                <a16:creationId xmlns:a16="http://schemas.microsoft.com/office/drawing/2014/main" id="{CBC11F22-5D1E-BFFC-D0D1-96AEA8DD8FF3}"/>
              </a:ext>
            </a:extLst>
          </p:cNvPr>
          <p:cNvSpPr>
            <a:spLocks noGrp="1"/>
          </p:cNvSpPr>
          <p:nvPr>
            <p:ph type="body" idx="1"/>
          </p:nvPr>
        </p:nvSpPr>
        <p:spPr/>
        <p:txBody>
          <a:bodyPr/>
          <a:lstStyle/>
          <a:p>
            <a:r>
              <a:rPr lang="en-GB" dirty="0"/>
              <a:t>b) </a:t>
            </a:r>
            <a:r>
              <a:rPr lang="en-GB" dirty="0" err="1"/>
              <a:t>ip</a:t>
            </a:r>
            <a:r>
              <a:rPr lang="en-GB" dirty="0"/>
              <a:t> = 142.251.36.3</a:t>
            </a:r>
          </a:p>
          <a:p>
            <a:r>
              <a:rPr lang="en-GB" dirty="0"/>
              <a:t>c) 249 (packets captured overall), 10 (packets captured from this website)</a:t>
            </a:r>
          </a:p>
          <a:p>
            <a:r>
              <a:rPr lang="en-GB" dirty="0"/>
              <a:t>d) it uses the ICMP (Internet Control Message Protocol)</a:t>
            </a:r>
          </a:p>
          <a:p>
            <a:r>
              <a:rPr lang="en-GB" dirty="0"/>
              <a:t>e) RTT = 42.351365 - 42.328092 = 0.023273 (23.273 </a:t>
            </a:r>
            <a:r>
              <a:rPr lang="en-GB" dirty="0" err="1"/>
              <a:t>mls</a:t>
            </a:r>
            <a:r>
              <a:rPr lang="en-GB" dirty="0"/>
              <a:t>)</a:t>
            </a:r>
          </a:p>
          <a:p>
            <a:r>
              <a:rPr lang="en-GB" dirty="0"/>
              <a:t>f) 182 (TCP packets sent or received by computer)</a:t>
            </a:r>
            <a:endParaRPr lang="en-NO" dirty="0"/>
          </a:p>
        </p:txBody>
      </p:sp>
    </p:spTree>
    <p:extLst>
      <p:ext uri="{BB962C8B-B14F-4D97-AF65-F5344CB8AC3E}">
        <p14:creationId xmlns:p14="http://schemas.microsoft.com/office/powerpoint/2010/main" val="402995894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extBox 1"/>
          <p:cNvSpPr txBox="1"/>
          <p:nvPr/>
        </p:nvSpPr>
        <p:spPr>
          <a:xfrm>
            <a:off x="-1" y="-1"/>
            <a:ext cx="12185375" cy="333089"/>
          </a:xfrm>
          <a:prstGeom prst="rect">
            <a:avLst/>
          </a:prstGeom>
          <a:solidFill>
            <a:srgbClr val="44546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solidFill>
                  <a:srgbClr val="FFFFFF"/>
                </a:solidFill>
              </a:defRPr>
            </a:lvl1pPr>
          </a:lstStyle>
          <a:p>
            <a:r>
              <a:t>XPath Syntax to find nodes that have specific attribute</a:t>
            </a:r>
          </a:p>
        </p:txBody>
      </p:sp>
      <p:sp>
        <p:nvSpPr>
          <p:cNvPr id="127" name="TextBox 2"/>
          <p:cNvSpPr txBox="1"/>
          <p:nvPr/>
        </p:nvSpPr>
        <p:spPr>
          <a:xfrm>
            <a:off x="237876" y="708990"/>
            <a:ext cx="11490961" cy="56323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rPr dirty="0"/>
              <a:t>Look into the following webpage: </a:t>
            </a:r>
          </a:p>
          <a:p>
            <a:r>
              <a:rPr u="sng" dirty="0">
                <a:solidFill>
                  <a:srgbClr val="0563C1"/>
                </a:solidFill>
                <a:uFill>
                  <a:solidFill>
                    <a:srgbClr val="0563C1"/>
                  </a:solidFill>
                </a:uFill>
                <a:hlinkClick r:id="rId2"/>
              </a:rPr>
              <a:t>http://www.pythonscraping.com/pages/warandpeace.html</a:t>
            </a:r>
            <a:r>
              <a:rPr dirty="0"/>
              <a:t> </a:t>
            </a:r>
          </a:p>
          <a:p>
            <a:endParaRPr dirty="0"/>
          </a:p>
          <a:p>
            <a:r>
              <a:rPr dirty="0"/>
              <a:t>On this page, the lines spoken by characters in the story are in read, whereas  the names of characters are in green. </a:t>
            </a:r>
          </a:p>
          <a:p>
            <a:r>
              <a:rPr dirty="0"/>
              <a:t>You can see the span tags, which reference the appropriate CSS classes, in the following sample of the page's source code: </a:t>
            </a:r>
          </a:p>
          <a:p>
            <a:endParaRPr dirty="0"/>
          </a:p>
          <a:p>
            <a:r>
              <a:rPr dirty="0"/>
              <a:t>&lt;span class="red"&gt;Heavens! What a virulent attack!&lt;/span&gt; replied </a:t>
            </a:r>
          </a:p>
          <a:p>
            <a:r>
              <a:rPr dirty="0"/>
              <a:t>&lt;span class="green"&gt;the prince&lt;/span&gt;, not in the least </a:t>
            </a:r>
            <a:r>
              <a:rPr dirty="0" err="1"/>
              <a:t>disconcerned</a:t>
            </a:r>
            <a:r>
              <a:rPr dirty="0"/>
              <a:t> </a:t>
            </a:r>
          </a:p>
          <a:p>
            <a:r>
              <a:rPr dirty="0"/>
              <a:t>By this reception. </a:t>
            </a:r>
          </a:p>
          <a:p>
            <a:endParaRPr dirty="0"/>
          </a:p>
          <a:p>
            <a:endParaRPr dirty="0"/>
          </a:p>
          <a:p>
            <a:r>
              <a:rPr dirty="0"/>
              <a:t>Write XPath expression to select elements that are red.</a:t>
            </a:r>
            <a:endParaRPr lang="nb-NO" dirty="0"/>
          </a:p>
          <a:p>
            <a:endParaRPr lang="en-NO" dirty="0"/>
          </a:p>
          <a:p>
            <a:r>
              <a:rPr lang="en-NO" b="1" dirty="0"/>
              <a:t>Answer:</a:t>
            </a:r>
          </a:p>
          <a:p>
            <a:r>
              <a:rPr lang="en-US" sz="1800" kern="100" dirty="0">
                <a:effectLst/>
                <a:latin typeface="Aptos" panose="020B0004020202020204" pitchFamily="34" charset="0"/>
                <a:ea typeface="Aptos" panose="020B0004020202020204" pitchFamily="34" charset="0"/>
                <a:cs typeface="Times New Roman" panose="02020603050405020304" pitchFamily="18" charset="0"/>
              </a:rPr>
              <a:t>html/body//span[@class="red"]</a:t>
            </a:r>
            <a:endParaRPr lang="en-NO"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sz="1800" kern="100" dirty="0">
                <a:effectLst/>
                <a:latin typeface="Aptos" panose="020B0004020202020204" pitchFamily="34" charset="0"/>
                <a:ea typeface="Aptos" panose="020B0004020202020204" pitchFamily="34" charset="0"/>
                <a:cs typeface="Times New Roman" panose="02020603050405020304" pitchFamily="18" charset="0"/>
              </a:rPr>
              <a:t>or</a:t>
            </a:r>
            <a:endParaRPr lang="en-NO"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sz="1800" kern="100" dirty="0">
                <a:effectLst/>
                <a:latin typeface="Aptos" panose="020B0004020202020204" pitchFamily="34" charset="0"/>
                <a:ea typeface="Aptos" panose="020B0004020202020204" pitchFamily="34" charset="0"/>
                <a:cs typeface="Times New Roman" panose="02020603050405020304" pitchFamily="18" charset="0"/>
              </a:rPr>
              <a:t>//span[@class="red"]</a:t>
            </a:r>
            <a:endParaRPr lang="en-NO"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sz="1800" kern="100" dirty="0">
                <a:effectLst/>
                <a:latin typeface="Aptos" panose="020B0004020202020204" pitchFamily="34" charset="0"/>
                <a:ea typeface="Aptos" panose="020B0004020202020204" pitchFamily="34" charset="0"/>
                <a:cs typeface="Times New Roman" panose="02020603050405020304" pitchFamily="18" charset="0"/>
              </a:rPr>
              <a:t>Output = too long to include</a:t>
            </a:r>
            <a:endParaRPr lang="en-NO"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b="1" dirty="0"/>
          </a:p>
        </p:txBody>
      </p:sp>
      <p:sp>
        <p:nvSpPr>
          <p:cNvPr id="128" name="TextBox 4"/>
          <p:cNvSpPr txBox="1"/>
          <p:nvPr/>
        </p:nvSpPr>
        <p:spPr>
          <a:xfrm>
            <a:off x="-2" y="6473685"/>
            <a:ext cx="12192001" cy="333089"/>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solidFill>
                  <a:srgbClr val="FFFFFF"/>
                </a:solidFill>
              </a:defRPr>
            </a:lvl1pPr>
          </a:lstStyle>
          <a:p>
            <a:r>
              <a:t>Obligatory Exercise: Task 4</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TextBox 7"/>
          <p:cNvSpPr txBox="1"/>
          <p:nvPr/>
        </p:nvSpPr>
        <p:spPr>
          <a:xfrm>
            <a:off x="0" y="1053547"/>
            <a:ext cx="4750904" cy="5380595"/>
          </a:xfrm>
          <a:prstGeom prst="rect">
            <a:avLst/>
          </a:prstGeom>
          <a:solidFill>
            <a:srgbClr val="D0CECE"/>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600"/>
            </a:pPr>
            <a:r>
              <a:t>&lt;College&gt;</a:t>
            </a:r>
          </a:p>
          <a:p>
            <a:pPr>
              <a:defRPr sz="1600"/>
            </a:pPr>
            <a:r>
              <a:t>     &lt;FootBall&gt;</a:t>
            </a:r>
          </a:p>
          <a:p>
            <a:pPr>
              <a:defRPr sz="1600"/>
            </a:pPr>
            <a:r>
              <a:t>         &lt;Members&gt;20&lt;/Members&gt;</a:t>
            </a:r>
          </a:p>
          <a:p>
            <a:pPr>
              <a:defRPr sz="1600"/>
            </a:pPr>
            <a:r>
              <a:t>         &lt;Coach&gt;Archie Theron&lt;/Coach&gt;</a:t>
            </a:r>
          </a:p>
          <a:p>
            <a:pPr>
              <a:defRPr sz="1600"/>
            </a:pPr>
            <a:r>
              <a:t>         &lt;Name&gt;Wild cats&lt;/Name&gt;</a:t>
            </a:r>
          </a:p>
          <a:p>
            <a:pPr>
              <a:defRPr sz="1600"/>
            </a:pPr>
            <a:r>
              <a:t>         &lt;StarPlayer&gt;David Perry&lt;/StarPlayer&gt;</a:t>
            </a:r>
          </a:p>
          <a:p>
            <a:pPr>
              <a:defRPr sz="1600"/>
            </a:pPr>
            <a:r>
              <a:t>     &lt;/FootBall&gt;</a:t>
            </a:r>
          </a:p>
          <a:p>
            <a:pPr>
              <a:defRPr sz="1600"/>
            </a:pPr>
            <a:r>
              <a:t>     &lt;VolleyBall&gt;</a:t>
            </a:r>
          </a:p>
          <a:p>
            <a:pPr>
              <a:defRPr sz="1600"/>
            </a:pPr>
            <a:r>
              <a:t>         &lt;Members&gt;24&lt;/Members&gt;</a:t>
            </a:r>
          </a:p>
          <a:p>
            <a:pPr>
              <a:defRPr sz="1600"/>
            </a:pPr>
            <a:r>
              <a:t>         &lt;Coach&gt;Tim Jose&lt;/Coach&gt;</a:t>
            </a:r>
          </a:p>
          <a:p>
            <a:pPr>
              <a:defRPr sz="1600"/>
            </a:pPr>
            <a:r>
              <a:t>         &lt;Name&gt;Avengers&lt;/Name&gt;</a:t>
            </a:r>
          </a:p>
          <a:p>
            <a:pPr>
              <a:defRPr sz="1600"/>
            </a:pPr>
            <a:r>
              <a:t>         &lt;StarPlayer&gt;Lindsay Rowen&lt;/StarPlayer&gt;</a:t>
            </a:r>
          </a:p>
          <a:p>
            <a:pPr>
              <a:defRPr sz="1600"/>
            </a:pPr>
            <a:r>
              <a:t>     &lt;/VolleyBall&gt;</a:t>
            </a:r>
          </a:p>
          <a:p>
            <a:pPr>
              <a:defRPr sz="1600"/>
            </a:pPr>
            <a:r>
              <a:t>     &lt;FoosBall&gt;</a:t>
            </a:r>
          </a:p>
          <a:p>
            <a:pPr>
              <a:defRPr sz="1600"/>
            </a:pPr>
            <a:r>
              <a:t>         &lt;Members&gt;22&lt;/Members&gt;</a:t>
            </a:r>
          </a:p>
          <a:p>
            <a:pPr>
              <a:defRPr sz="1600"/>
            </a:pPr>
            <a:r>
              <a:t>         &lt;Coach&gt;Rahul Mehra&lt;/Coach&gt;</a:t>
            </a:r>
          </a:p>
          <a:p>
            <a:pPr>
              <a:defRPr sz="1600"/>
            </a:pPr>
            <a:r>
              <a:t>         &lt;Name&gt;Playerz&lt;/Name&gt;</a:t>
            </a:r>
          </a:p>
          <a:p>
            <a:pPr>
              <a:defRPr sz="1600"/>
            </a:pPr>
            <a:r>
              <a:t>         &lt;StarPlayer&gt;Amanda Ren&lt;/StarPlayer&gt;</a:t>
            </a:r>
          </a:p>
          <a:p>
            <a:pPr>
              <a:defRPr sz="1600"/>
            </a:pPr>
            <a:r>
              <a:t>     &lt;/FoosBall&gt;</a:t>
            </a:r>
          </a:p>
          <a:p>
            <a:pPr>
              <a:defRPr sz="1600"/>
            </a:pPr>
            <a:r>
              <a:t>&lt;/College&gt;</a:t>
            </a:r>
          </a:p>
        </p:txBody>
      </p:sp>
      <p:grpSp>
        <p:nvGrpSpPr>
          <p:cNvPr id="133" name="Arrow: Pentagon 9"/>
          <p:cNvGrpSpPr/>
          <p:nvPr/>
        </p:nvGrpSpPr>
        <p:grpSpPr>
          <a:xfrm>
            <a:off x="5579285" y="441847"/>
            <a:ext cx="4426223" cy="463827"/>
            <a:chOff x="0" y="0"/>
            <a:chExt cx="4426222" cy="463826"/>
          </a:xfrm>
        </p:grpSpPr>
        <p:sp>
          <p:nvSpPr>
            <p:cNvPr id="131" name="Shape"/>
            <p:cNvSpPr/>
            <p:nvPr/>
          </p:nvSpPr>
          <p:spPr>
            <a:xfrm>
              <a:off x="0" y="-1"/>
              <a:ext cx="4426223" cy="4638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468" y="0"/>
                  </a:lnTo>
                  <a:lnTo>
                    <a:pt x="21600" y="10800"/>
                  </a:lnTo>
                  <a:lnTo>
                    <a:pt x="20468" y="21600"/>
                  </a:lnTo>
                  <a:lnTo>
                    <a:pt x="0" y="21600"/>
                  </a:lnTo>
                  <a:close/>
                </a:path>
              </a:pathLst>
            </a:custGeom>
            <a:solidFill>
              <a:srgbClr val="595959"/>
            </a:solidFill>
            <a:ln w="12700" cap="flat">
              <a:solidFill>
                <a:srgbClr val="32538F"/>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32" name="Select nodes based on node name"/>
            <p:cNvSpPr txBox="1"/>
            <p:nvPr/>
          </p:nvSpPr>
          <p:spPr>
            <a:xfrm>
              <a:off x="52070" y="65369"/>
              <a:ext cx="4206127" cy="33308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Select nodes based on node name</a:t>
              </a:r>
            </a:p>
          </p:txBody>
        </p:sp>
      </p:grpSp>
      <p:sp>
        <p:nvSpPr>
          <p:cNvPr id="134" name="TextBox 11"/>
          <p:cNvSpPr txBox="1"/>
          <p:nvPr/>
        </p:nvSpPr>
        <p:spPr>
          <a:xfrm>
            <a:off x="5628039" y="970878"/>
            <a:ext cx="6481638" cy="62786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400"/>
            </a:pPr>
            <a:r>
              <a:rPr dirty="0"/>
              <a:t>Write an XPath expression that searches for nodes that has name that ends with Player, </a:t>
            </a:r>
          </a:p>
          <a:p>
            <a:pPr>
              <a:defRPr sz="1400"/>
            </a:pPr>
            <a:endParaRPr dirty="0"/>
          </a:p>
          <a:p>
            <a:pPr>
              <a:defRPr sz="1400"/>
            </a:pPr>
            <a:r>
              <a:rPr lang="nb-NO" b="1" dirty="0" err="1"/>
              <a:t>Answer</a:t>
            </a:r>
            <a:r>
              <a:rPr lang="nb-NO" b="1" dirty="0"/>
              <a:t>:</a:t>
            </a:r>
            <a:endParaRPr b="1" dirty="0"/>
          </a:p>
          <a:p>
            <a:r>
              <a:rPr lang="en-US" sz="1800" kern="100" dirty="0">
                <a:effectLst/>
                <a:latin typeface="Aptos" panose="020B0004020202020204" pitchFamily="34" charset="0"/>
                <a:ea typeface="Aptos" panose="020B0004020202020204" pitchFamily="34" charset="0"/>
                <a:cs typeface="Times New Roman" panose="02020603050405020304" pitchFamily="18" charset="0"/>
              </a:rPr>
              <a:t>//*[ends-with(local-name(),”Player”)]</a:t>
            </a:r>
            <a:endParaRPr lang="en-NO"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endParaRPr lang="en-NO"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sz="1800" kern="100" dirty="0">
                <a:effectLst/>
                <a:latin typeface="Aptos" panose="020B0004020202020204" pitchFamily="34" charset="0"/>
                <a:ea typeface="Aptos" panose="020B0004020202020204" pitchFamily="34" charset="0"/>
                <a:cs typeface="Times New Roman" panose="02020603050405020304" pitchFamily="18" charset="0"/>
              </a:rPr>
              <a:t>Output:</a:t>
            </a:r>
            <a:endParaRPr lang="en-NO"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sz="1800" kern="100" dirty="0">
                <a:effectLst/>
                <a:latin typeface="Aptos" panose="020B0004020202020204" pitchFamily="34" charset="0"/>
                <a:ea typeface="Aptos" panose="020B0004020202020204" pitchFamily="34" charset="0"/>
                <a:cs typeface="Times New Roman" panose="02020603050405020304" pitchFamily="18" charset="0"/>
              </a:rPr>
              <a:t>&lt;</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StarPlayer</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&gt;David Perry&lt;/</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StarPlayer</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&gt;</a:t>
            </a:r>
            <a:endParaRPr lang="en-NO"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sz="1800" kern="100" dirty="0">
                <a:effectLst/>
                <a:latin typeface="Aptos" panose="020B0004020202020204" pitchFamily="34" charset="0"/>
                <a:ea typeface="Aptos" panose="020B0004020202020204" pitchFamily="34" charset="0"/>
                <a:cs typeface="Times New Roman" panose="02020603050405020304" pitchFamily="18" charset="0"/>
              </a:rPr>
              <a:t>&lt;</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StarPlayer</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&gt;Lindsay Rowen&lt;/</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StarPlayer</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&gt;</a:t>
            </a:r>
            <a:endParaRPr lang="en-NO"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sz="1800" kern="100" dirty="0">
                <a:effectLst/>
                <a:latin typeface="Aptos" panose="020B0004020202020204" pitchFamily="34" charset="0"/>
                <a:ea typeface="Aptos" panose="020B0004020202020204" pitchFamily="34" charset="0"/>
                <a:cs typeface="Times New Roman" panose="02020603050405020304" pitchFamily="18" charset="0"/>
              </a:rPr>
              <a:t>&lt;</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StarPlayer</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&gt;Amanda Ren&lt;/</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StarPlayer</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&gt;</a:t>
            </a:r>
            <a:endParaRPr lang="en-NO" sz="1800" kern="100" dirty="0">
              <a:effectLst/>
              <a:latin typeface="Aptos" panose="020B0004020202020204" pitchFamily="34" charset="0"/>
              <a:ea typeface="Aptos" panose="020B0004020202020204" pitchFamily="34" charset="0"/>
              <a:cs typeface="Times New Roman" panose="02020603050405020304" pitchFamily="18" charset="0"/>
            </a:endParaRPr>
          </a:p>
          <a:p>
            <a:pPr>
              <a:defRPr sz="1400"/>
            </a:pPr>
            <a:endParaRPr dirty="0"/>
          </a:p>
          <a:p>
            <a:pPr>
              <a:defRPr sz="1400"/>
            </a:pPr>
            <a:endParaRPr dirty="0"/>
          </a:p>
          <a:p>
            <a:pPr>
              <a:defRPr sz="1400"/>
            </a:pPr>
            <a:endParaRPr dirty="0"/>
          </a:p>
          <a:p>
            <a:pPr>
              <a:defRPr sz="1400"/>
            </a:pPr>
            <a:endParaRPr dirty="0"/>
          </a:p>
          <a:p>
            <a:pPr>
              <a:defRPr sz="1400"/>
            </a:pPr>
            <a:endParaRPr dirty="0"/>
          </a:p>
          <a:p>
            <a:pPr>
              <a:defRPr sz="1400"/>
            </a:pPr>
            <a:endParaRPr dirty="0"/>
          </a:p>
          <a:p>
            <a:pPr>
              <a:defRPr sz="1400"/>
            </a:pPr>
            <a:endParaRPr dirty="0"/>
          </a:p>
          <a:p>
            <a:pPr>
              <a:defRPr sz="1400"/>
            </a:pPr>
            <a:endParaRPr dirty="0"/>
          </a:p>
          <a:p>
            <a:pPr>
              <a:defRPr sz="1400"/>
            </a:pPr>
            <a:endParaRPr dirty="0"/>
          </a:p>
          <a:p>
            <a:pPr>
              <a:defRPr sz="1400"/>
            </a:pPr>
            <a:endParaRPr dirty="0"/>
          </a:p>
          <a:p>
            <a:pPr>
              <a:defRPr sz="1400"/>
            </a:pPr>
            <a:endParaRPr dirty="0"/>
          </a:p>
          <a:p>
            <a:pPr>
              <a:defRPr sz="1400"/>
            </a:pPr>
            <a:endParaRPr dirty="0"/>
          </a:p>
          <a:p>
            <a:pPr>
              <a:defRPr sz="1400"/>
            </a:pPr>
            <a:endParaRPr dirty="0"/>
          </a:p>
          <a:p>
            <a:pPr>
              <a:defRPr sz="1400"/>
            </a:pPr>
            <a:endParaRPr dirty="0"/>
          </a:p>
          <a:p>
            <a:pPr>
              <a:defRPr sz="1400"/>
            </a:pPr>
            <a:endParaRPr dirty="0"/>
          </a:p>
          <a:p>
            <a:pPr>
              <a:defRPr sz="1400"/>
            </a:pPr>
            <a:endParaRPr dirty="0"/>
          </a:p>
        </p:txBody>
      </p:sp>
      <p:grpSp>
        <p:nvGrpSpPr>
          <p:cNvPr id="137" name="Arrow: Pentagon 1"/>
          <p:cNvGrpSpPr/>
          <p:nvPr/>
        </p:nvGrpSpPr>
        <p:grpSpPr>
          <a:xfrm>
            <a:off x="119" y="585413"/>
            <a:ext cx="2279373" cy="470453"/>
            <a:chOff x="0" y="0"/>
            <a:chExt cx="2279371" cy="470452"/>
          </a:xfrm>
        </p:grpSpPr>
        <p:sp>
          <p:nvSpPr>
            <p:cNvPr id="135" name="Shape"/>
            <p:cNvSpPr/>
            <p:nvPr/>
          </p:nvSpPr>
          <p:spPr>
            <a:xfrm>
              <a:off x="0" y="-1"/>
              <a:ext cx="2279372" cy="4704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371" y="0"/>
                  </a:lnTo>
                  <a:lnTo>
                    <a:pt x="21600" y="10800"/>
                  </a:lnTo>
                  <a:lnTo>
                    <a:pt x="19371" y="21600"/>
                  </a:lnTo>
                  <a:lnTo>
                    <a:pt x="0" y="21600"/>
                  </a:lnTo>
                  <a:close/>
                </a:path>
              </a:pathLst>
            </a:custGeom>
            <a:solidFill>
              <a:srgbClr val="595959"/>
            </a:solidFill>
            <a:ln w="12700" cap="flat">
              <a:solidFill>
                <a:srgbClr val="32538F"/>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36" name="Sample XML"/>
            <p:cNvSpPr txBox="1"/>
            <p:nvPr/>
          </p:nvSpPr>
          <p:spPr>
            <a:xfrm>
              <a:off x="52070" y="68682"/>
              <a:ext cx="2057619" cy="33308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t>Sample XML</a:t>
              </a:r>
            </a:p>
          </p:txBody>
        </p:sp>
      </p:grpSp>
      <p:sp>
        <p:nvSpPr>
          <p:cNvPr id="138" name="TextBox 2"/>
          <p:cNvSpPr txBox="1"/>
          <p:nvPr/>
        </p:nvSpPr>
        <p:spPr>
          <a:xfrm>
            <a:off x="-1" y="-1"/>
            <a:ext cx="12192001" cy="333089"/>
          </a:xfrm>
          <a:prstGeom prst="rect">
            <a:avLst/>
          </a:prstGeom>
          <a:solidFill>
            <a:srgbClr val="44546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solidFill>
                  <a:srgbClr val="FFFFFF"/>
                </a:solidFill>
              </a:defRPr>
            </a:lvl1pPr>
          </a:lstStyle>
          <a:p>
            <a:r>
              <a:t>XPath Syntax to select nodes with names equal to or containing some string </a:t>
            </a:r>
          </a:p>
        </p:txBody>
      </p:sp>
      <p:sp>
        <p:nvSpPr>
          <p:cNvPr id="139" name="TextBox 6"/>
          <p:cNvSpPr txBox="1"/>
          <p:nvPr/>
        </p:nvSpPr>
        <p:spPr>
          <a:xfrm>
            <a:off x="-2" y="6473685"/>
            <a:ext cx="12192001" cy="333089"/>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solidFill>
                  <a:srgbClr val="FFFFFF"/>
                </a:solidFill>
              </a:defRPr>
            </a:lvl1pPr>
          </a:lstStyle>
          <a:p>
            <a:r>
              <a:t>Obligatory Exercise: Task 5</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 name="Arrow: Pentagon 5"/>
          <p:cNvGrpSpPr/>
          <p:nvPr/>
        </p:nvGrpSpPr>
        <p:grpSpPr>
          <a:xfrm>
            <a:off x="5579285" y="441847"/>
            <a:ext cx="4426223" cy="463827"/>
            <a:chOff x="0" y="0"/>
            <a:chExt cx="4426222" cy="463826"/>
          </a:xfrm>
        </p:grpSpPr>
        <p:sp>
          <p:nvSpPr>
            <p:cNvPr id="141" name="Shape"/>
            <p:cNvSpPr/>
            <p:nvPr/>
          </p:nvSpPr>
          <p:spPr>
            <a:xfrm>
              <a:off x="0" y="-1"/>
              <a:ext cx="4426223" cy="4638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468" y="0"/>
                  </a:lnTo>
                  <a:lnTo>
                    <a:pt x="21600" y="10800"/>
                  </a:lnTo>
                  <a:lnTo>
                    <a:pt x="20468" y="21600"/>
                  </a:lnTo>
                  <a:lnTo>
                    <a:pt x="0" y="21600"/>
                  </a:lnTo>
                  <a:close/>
                </a:path>
              </a:pathLst>
            </a:custGeom>
            <a:solidFill>
              <a:srgbClr val="595959"/>
            </a:solidFill>
            <a:ln w="12700" cap="flat">
              <a:solidFill>
                <a:srgbClr val="32538F"/>
              </a:solidFill>
              <a:prstDash val="solid"/>
              <a:miter lim="800000"/>
            </a:ln>
            <a:effectLst/>
          </p:spPr>
          <p:txBody>
            <a:bodyPr wrap="square" lIns="45719" tIns="45719" rIns="45719" bIns="45719" numCol="1" anchor="ctr">
              <a:noAutofit/>
            </a:bodyPr>
            <a:lstStyle/>
            <a:p>
              <a:pPr algn="ctr">
                <a:defRPr>
                  <a:solidFill>
                    <a:srgbClr val="FFFFFF"/>
                  </a:solidFill>
                  <a:latin typeface="Biome Light"/>
                  <a:ea typeface="Biome Light"/>
                  <a:cs typeface="Biome Light"/>
                  <a:sym typeface="Biome Light"/>
                </a:defRPr>
              </a:pPr>
              <a:endParaRPr/>
            </a:p>
          </p:txBody>
        </p:sp>
        <p:sp>
          <p:nvSpPr>
            <p:cNvPr id="142" name="Select nodes based on node name"/>
            <p:cNvSpPr txBox="1"/>
            <p:nvPr/>
          </p:nvSpPr>
          <p:spPr>
            <a:xfrm>
              <a:off x="52070" y="46493"/>
              <a:ext cx="4206127" cy="3708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latin typeface="Biome Light"/>
                  <a:ea typeface="Biome Light"/>
                  <a:cs typeface="Biome Light"/>
                  <a:sym typeface="Biome Light"/>
                </a:defRPr>
              </a:lvl1pPr>
            </a:lstStyle>
            <a:p>
              <a:r>
                <a:t>Select nodes based on node name</a:t>
              </a:r>
            </a:p>
          </p:txBody>
        </p:sp>
      </p:grpSp>
      <p:sp>
        <p:nvSpPr>
          <p:cNvPr id="144" name="TextBox 2"/>
          <p:cNvSpPr txBox="1"/>
          <p:nvPr/>
        </p:nvSpPr>
        <p:spPr>
          <a:xfrm>
            <a:off x="5628039" y="970878"/>
            <a:ext cx="6481638" cy="72635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400">
                <a:latin typeface="Biome Light"/>
                <a:ea typeface="Biome Light"/>
                <a:cs typeface="Biome Light"/>
                <a:sym typeface="Biome Light"/>
              </a:defRPr>
            </a:pPr>
            <a:r>
              <a:rPr dirty="0"/>
              <a:t>See the HTML source of the webpage (</a:t>
            </a:r>
            <a:r>
              <a:rPr u="sng" dirty="0">
                <a:solidFill>
                  <a:srgbClr val="0563C1"/>
                </a:solidFill>
                <a:uFill>
                  <a:solidFill>
                    <a:srgbClr val="0563C1"/>
                  </a:solidFill>
                </a:uFill>
                <a:hlinkClick r:id="rId2"/>
              </a:rPr>
              <a:t>http://www.pythonscraping.com/pages/page3.html</a:t>
            </a:r>
            <a:r>
              <a:rPr dirty="0"/>
              <a:t>) and write an XPath expression that selects the texts of Item titles, e.g., 'Vegetable Basket', 'Russian Nesting Dolls', etc.  </a:t>
            </a:r>
          </a:p>
          <a:p>
            <a:pPr>
              <a:defRPr sz="1400">
                <a:latin typeface="Biome Light"/>
                <a:ea typeface="Biome Light"/>
                <a:cs typeface="Biome Light"/>
                <a:sym typeface="Biome Light"/>
              </a:defRPr>
            </a:pPr>
            <a:endParaRPr dirty="0"/>
          </a:p>
          <a:p>
            <a:r>
              <a:rPr lang="en-NO" b="1" dirty="0"/>
              <a:t>Answer:</a:t>
            </a:r>
          </a:p>
          <a:p>
            <a:r>
              <a:rPr lang="nb-NO" sz="1800" kern="100" dirty="0">
                <a:effectLst/>
                <a:latin typeface="Aptos" panose="020B0004020202020204" pitchFamily="34" charset="0"/>
                <a:ea typeface="Aptos" panose="020B0004020202020204" pitchFamily="34" charset="0"/>
                <a:cs typeface="Times New Roman" panose="02020603050405020304" pitchFamily="18" charset="0"/>
              </a:rPr>
              <a:t>//*[@</a:t>
            </a:r>
            <a:r>
              <a:rPr lang="nb-NO" sz="1800" kern="100" dirty="0" err="1">
                <a:effectLst/>
                <a:latin typeface="Aptos" panose="020B0004020202020204" pitchFamily="34" charset="0"/>
                <a:ea typeface="Aptos" panose="020B0004020202020204" pitchFamily="34" charset="0"/>
                <a:cs typeface="Times New Roman" panose="02020603050405020304" pitchFamily="18" charset="0"/>
              </a:rPr>
              <a:t>class</a:t>
            </a:r>
            <a:r>
              <a:rPr lang="nb-NO" sz="1800" kern="100" dirty="0">
                <a:effectLst/>
                <a:latin typeface="Aptos" panose="020B0004020202020204" pitchFamily="34" charset="0"/>
                <a:ea typeface="Aptos" panose="020B0004020202020204" pitchFamily="34" charset="0"/>
                <a:cs typeface="Times New Roman" panose="02020603050405020304" pitchFamily="18" charset="0"/>
              </a:rPr>
              <a:t>]/</a:t>
            </a:r>
            <a:r>
              <a:rPr lang="nb-NO" sz="1800" kern="100" dirty="0" err="1">
                <a:effectLst/>
                <a:latin typeface="Aptos" panose="020B0004020202020204" pitchFamily="34" charset="0"/>
                <a:ea typeface="Aptos" panose="020B0004020202020204" pitchFamily="34" charset="0"/>
                <a:cs typeface="Times New Roman" panose="02020603050405020304" pitchFamily="18" charset="0"/>
              </a:rPr>
              <a:t>td</a:t>
            </a:r>
            <a:r>
              <a:rPr lang="nb-NO" sz="1800" kern="100" dirty="0">
                <a:effectLst/>
                <a:latin typeface="Aptos" panose="020B0004020202020204" pitchFamily="34" charset="0"/>
                <a:ea typeface="Aptos" panose="020B0004020202020204" pitchFamily="34" charset="0"/>
                <a:cs typeface="Times New Roman" panose="02020603050405020304" pitchFamily="18" charset="0"/>
              </a:rPr>
              <a:t>[1]</a:t>
            </a:r>
            <a:endParaRPr lang="en-NO"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nb-NO" sz="1800" kern="100" dirty="0">
                <a:effectLst/>
                <a:latin typeface="Aptos" panose="020B0004020202020204" pitchFamily="34" charset="0"/>
                <a:ea typeface="Aptos" panose="020B0004020202020204" pitchFamily="34" charset="0"/>
                <a:cs typeface="Times New Roman" panose="02020603050405020304" pitchFamily="18" charset="0"/>
              </a:rPr>
              <a:t> </a:t>
            </a:r>
            <a:endParaRPr lang="en-NO"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nb-NO" sz="1800" kern="100" dirty="0">
                <a:effectLst/>
                <a:latin typeface="Aptos" panose="020B0004020202020204" pitchFamily="34" charset="0"/>
                <a:ea typeface="Aptos" panose="020B0004020202020204" pitchFamily="34" charset="0"/>
                <a:cs typeface="Times New Roman" panose="02020603050405020304" pitchFamily="18" charset="0"/>
              </a:rPr>
              <a:t>Output:</a:t>
            </a:r>
            <a:endParaRPr lang="en-NO"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nb-NO" sz="1800" kern="100" dirty="0">
                <a:effectLst/>
                <a:latin typeface="Aptos" panose="020B0004020202020204" pitchFamily="34" charset="0"/>
                <a:ea typeface="Aptos" panose="020B0004020202020204" pitchFamily="34" charset="0"/>
                <a:cs typeface="Times New Roman" panose="02020603050405020304" pitchFamily="18" charset="0"/>
              </a:rPr>
              <a:t>&lt;</a:t>
            </a:r>
            <a:r>
              <a:rPr lang="nb-NO" sz="1800" kern="100" dirty="0" err="1">
                <a:effectLst/>
                <a:latin typeface="Aptos" panose="020B0004020202020204" pitchFamily="34" charset="0"/>
                <a:ea typeface="Aptos" panose="020B0004020202020204" pitchFamily="34" charset="0"/>
                <a:cs typeface="Times New Roman" panose="02020603050405020304" pitchFamily="18" charset="0"/>
              </a:rPr>
              <a:t>td</a:t>
            </a:r>
            <a:r>
              <a:rPr lang="nb-NO" sz="1800" kern="100" dirty="0">
                <a:effectLst/>
                <a:latin typeface="Aptos" panose="020B0004020202020204" pitchFamily="34" charset="0"/>
                <a:ea typeface="Aptos" panose="020B0004020202020204" pitchFamily="34" charset="0"/>
                <a:cs typeface="Times New Roman" panose="02020603050405020304" pitchFamily="18" charset="0"/>
              </a:rPr>
              <a:t>&gt;</a:t>
            </a:r>
            <a:r>
              <a:rPr lang="nb-NO" sz="1800" kern="100" dirty="0" err="1">
                <a:effectLst/>
                <a:latin typeface="Aptos" panose="020B0004020202020204" pitchFamily="34" charset="0"/>
                <a:ea typeface="Aptos" panose="020B0004020202020204" pitchFamily="34" charset="0"/>
                <a:cs typeface="Times New Roman" panose="02020603050405020304" pitchFamily="18" charset="0"/>
              </a:rPr>
              <a:t>Vegetable</a:t>
            </a:r>
            <a:r>
              <a:rPr lang="nb-NO" sz="1800" kern="100" dirty="0">
                <a:effectLst/>
                <a:latin typeface="Aptos" panose="020B0004020202020204" pitchFamily="34" charset="0"/>
                <a:ea typeface="Aptos" panose="020B0004020202020204" pitchFamily="34" charset="0"/>
                <a:cs typeface="Times New Roman" panose="02020603050405020304" pitchFamily="18" charset="0"/>
              </a:rPr>
              <a:t> Basket&lt;/</a:t>
            </a:r>
            <a:r>
              <a:rPr lang="nb-NO" sz="1800" kern="100" dirty="0" err="1">
                <a:effectLst/>
                <a:latin typeface="Aptos" panose="020B0004020202020204" pitchFamily="34" charset="0"/>
                <a:ea typeface="Aptos" panose="020B0004020202020204" pitchFamily="34" charset="0"/>
                <a:cs typeface="Times New Roman" panose="02020603050405020304" pitchFamily="18" charset="0"/>
              </a:rPr>
              <a:t>td</a:t>
            </a:r>
            <a:r>
              <a:rPr lang="nb-NO" sz="1800" kern="100" dirty="0">
                <a:effectLst/>
                <a:latin typeface="Aptos" panose="020B0004020202020204" pitchFamily="34" charset="0"/>
                <a:ea typeface="Aptos" panose="020B0004020202020204" pitchFamily="34" charset="0"/>
                <a:cs typeface="Times New Roman" panose="02020603050405020304" pitchFamily="18" charset="0"/>
              </a:rPr>
              <a:t>&gt;</a:t>
            </a:r>
            <a:endParaRPr lang="en-NO"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sz="1800" kern="100" dirty="0">
                <a:effectLst/>
                <a:latin typeface="Aptos" panose="020B0004020202020204" pitchFamily="34" charset="0"/>
                <a:ea typeface="Aptos" panose="020B0004020202020204" pitchFamily="34" charset="0"/>
                <a:cs typeface="Times New Roman" panose="02020603050405020304" pitchFamily="18" charset="0"/>
              </a:rPr>
              <a:t>&lt;td&gt;Russian Nesting Dolls&lt;/td&gt;</a:t>
            </a:r>
            <a:endParaRPr lang="en-NO"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sz="1800" kern="100" dirty="0">
                <a:effectLst/>
                <a:latin typeface="Aptos" panose="020B0004020202020204" pitchFamily="34" charset="0"/>
                <a:ea typeface="Aptos" panose="020B0004020202020204" pitchFamily="34" charset="0"/>
                <a:cs typeface="Times New Roman" panose="02020603050405020304" pitchFamily="18" charset="0"/>
              </a:rPr>
              <a:t>&lt;td&gt;Fish Painting&lt;/td&gt;</a:t>
            </a:r>
            <a:endParaRPr lang="en-NO"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sz="1800" kern="100" dirty="0">
                <a:effectLst/>
                <a:latin typeface="Aptos" panose="020B0004020202020204" pitchFamily="34" charset="0"/>
                <a:ea typeface="Aptos" panose="020B0004020202020204" pitchFamily="34" charset="0"/>
                <a:cs typeface="Times New Roman" panose="02020603050405020304" pitchFamily="18" charset="0"/>
              </a:rPr>
              <a:t>&lt;td&gt;Dead Parrot&lt;/td&gt;</a:t>
            </a:r>
            <a:endParaRPr lang="en-NO"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sz="1800" kern="100" dirty="0">
                <a:effectLst/>
                <a:latin typeface="Aptos" panose="020B0004020202020204" pitchFamily="34" charset="0"/>
                <a:ea typeface="Aptos" panose="020B0004020202020204" pitchFamily="34" charset="0"/>
                <a:cs typeface="Times New Roman" panose="02020603050405020304" pitchFamily="18" charset="0"/>
              </a:rPr>
              <a:t>&lt;td&gt;Mystery Box&lt;/td&gt;</a:t>
            </a:r>
            <a:endParaRPr b="1" dirty="0"/>
          </a:p>
          <a:p>
            <a:pPr>
              <a:defRPr sz="1400">
                <a:latin typeface="Biome Light"/>
                <a:ea typeface="Biome Light"/>
                <a:cs typeface="Biome Light"/>
                <a:sym typeface="Biome Light"/>
              </a:defRPr>
            </a:pPr>
            <a:endParaRPr dirty="0"/>
          </a:p>
          <a:p>
            <a:pPr>
              <a:defRPr sz="1400">
                <a:latin typeface="Biome Light"/>
                <a:ea typeface="Biome Light"/>
                <a:cs typeface="Biome Light"/>
                <a:sym typeface="Biome Light"/>
              </a:defRPr>
            </a:pPr>
            <a:endParaRPr dirty="0"/>
          </a:p>
          <a:p>
            <a:pPr>
              <a:defRPr sz="1400">
                <a:latin typeface="Biome Light"/>
                <a:ea typeface="Biome Light"/>
                <a:cs typeface="Biome Light"/>
                <a:sym typeface="Biome Light"/>
              </a:defRPr>
            </a:pPr>
            <a:endParaRPr dirty="0"/>
          </a:p>
          <a:p>
            <a:pPr>
              <a:defRPr sz="1400">
                <a:latin typeface="Biome Light"/>
                <a:ea typeface="Biome Light"/>
                <a:cs typeface="Biome Light"/>
                <a:sym typeface="Biome Light"/>
              </a:defRPr>
            </a:pPr>
            <a:endParaRPr dirty="0"/>
          </a:p>
          <a:p>
            <a:pPr>
              <a:defRPr sz="1400">
                <a:latin typeface="Biome Light"/>
                <a:ea typeface="Biome Light"/>
                <a:cs typeface="Biome Light"/>
                <a:sym typeface="Biome Light"/>
              </a:defRPr>
            </a:pPr>
            <a:endParaRPr dirty="0"/>
          </a:p>
          <a:p>
            <a:pPr>
              <a:defRPr sz="1400">
                <a:latin typeface="Biome Light"/>
                <a:ea typeface="Biome Light"/>
                <a:cs typeface="Biome Light"/>
                <a:sym typeface="Biome Light"/>
              </a:defRPr>
            </a:pPr>
            <a:endParaRPr dirty="0"/>
          </a:p>
          <a:p>
            <a:pPr>
              <a:defRPr sz="1400">
                <a:latin typeface="Biome Light"/>
                <a:ea typeface="Biome Light"/>
                <a:cs typeface="Biome Light"/>
                <a:sym typeface="Biome Light"/>
              </a:defRPr>
            </a:pPr>
            <a:endParaRPr dirty="0"/>
          </a:p>
          <a:p>
            <a:pPr>
              <a:defRPr sz="1400">
                <a:latin typeface="Biome Light"/>
                <a:ea typeface="Biome Light"/>
                <a:cs typeface="Biome Light"/>
                <a:sym typeface="Biome Light"/>
              </a:defRPr>
            </a:pPr>
            <a:endParaRPr dirty="0"/>
          </a:p>
          <a:p>
            <a:pPr>
              <a:defRPr sz="1400">
                <a:latin typeface="Biome Light"/>
                <a:ea typeface="Biome Light"/>
                <a:cs typeface="Biome Light"/>
                <a:sym typeface="Biome Light"/>
              </a:defRPr>
            </a:pPr>
            <a:endParaRPr dirty="0"/>
          </a:p>
          <a:p>
            <a:pPr>
              <a:defRPr sz="1400">
                <a:latin typeface="Biome Light"/>
                <a:ea typeface="Biome Light"/>
                <a:cs typeface="Biome Light"/>
                <a:sym typeface="Biome Light"/>
              </a:defRPr>
            </a:pPr>
            <a:endParaRPr dirty="0"/>
          </a:p>
          <a:p>
            <a:pPr>
              <a:defRPr sz="1400">
                <a:latin typeface="Biome Light"/>
                <a:ea typeface="Biome Light"/>
                <a:cs typeface="Biome Light"/>
                <a:sym typeface="Biome Light"/>
              </a:defRPr>
            </a:pPr>
            <a:endParaRPr dirty="0"/>
          </a:p>
          <a:p>
            <a:pPr>
              <a:defRPr sz="1400">
                <a:latin typeface="Biome Light"/>
                <a:ea typeface="Biome Light"/>
                <a:cs typeface="Biome Light"/>
                <a:sym typeface="Biome Light"/>
              </a:defRPr>
            </a:pPr>
            <a:endParaRPr dirty="0"/>
          </a:p>
          <a:p>
            <a:pPr>
              <a:defRPr sz="1400">
                <a:latin typeface="Biome Light"/>
                <a:ea typeface="Biome Light"/>
                <a:cs typeface="Biome Light"/>
                <a:sym typeface="Biome Light"/>
              </a:defRPr>
            </a:pPr>
            <a:endParaRPr dirty="0"/>
          </a:p>
          <a:p>
            <a:pPr>
              <a:defRPr sz="1400">
                <a:latin typeface="Biome Light"/>
                <a:ea typeface="Biome Light"/>
                <a:cs typeface="Biome Light"/>
                <a:sym typeface="Biome Light"/>
              </a:defRPr>
            </a:pPr>
            <a:endParaRPr dirty="0"/>
          </a:p>
          <a:p>
            <a:pPr>
              <a:defRPr sz="1400">
                <a:latin typeface="Biome Light"/>
                <a:ea typeface="Biome Light"/>
                <a:cs typeface="Biome Light"/>
                <a:sym typeface="Biome Light"/>
              </a:defRPr>
            </a:pPr>
            <a:endParaRPr dirty="0"/>
          </a:p>
          <a:p>
            <a:pPr>
              <a:defRPr sz="1400">
                <a:latin typeface="Biome Light"/>
                <a:ea typeface="Biome Light"/>
                <a:cs typeface="Biome Light"/>
                <a:sym typeface="Biome Light"/>
              </a:defRPr>
            </a:pPr>
            <a:endParaRPr dirty="0"/>
          </a:p>
        </p:txBody>
      </p:sp>
      <p:grpSp>
        <p:nvGrpSpPr>
          <p:cNvPr id="147" name="Arrow: Pentagon 8"/>
          <p:cNvGrpSpPr/>
          <p:nvPr/>
        </p:nvGrpSpPr>
        <p:grpSpPr>
          <a:xfrm>
            <a:off x="119" y="585413"/>
            <a:ext cx="2279373" cy="470453"/>
            <a:chOff x="0" y="0"/>
            <a:chExt cx="2279371" cy="470452"/>
          </a:xfrm>
        </p:grpSpPr>
        <p:sp>
          <p:nvSpPr>
            <p:cNvPr id="145" name="Shape"/>
            <p:cNvSpPr/>
            <p:nvPr/>
          </p:nvSpPr>
          <p:spPr>
            <a:xfrm>
              <a:off x="0" y="-1"/>
              <a:ext cx="2279372" cy="4704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371" y="0"/>
                  </a:lnTo>
                  <a:lnTo>
                    <a:pt x="21600" y="10800"/>
                  </a:lnTo>
                  <a:lnTo>
                    <a:pt x="19371" y="21600"/>
                  </a:lnTo>
                  <a:lnTo>
                    <a:pt x="0" y="21600"/>
                  </a:lnTo>
                  <a:close/>
                </a:path>
              </a:pathLst>
            </a:custGeom>
            <a:solidFill>
              <a:srgbClr val="595959"/>
            </a:solidFill>
            <a:ln w="12700" cap="flat">
              <a:solidFill>
                <a:srgbClr val="32538F"/>
              </a:solidFill>
              <a:prstDash val="solid"/>
              <a:miter lim="800000"/>
            </a:ln>
            <a:effectLst/>
          </p:spPr>
          <p:txBody>
            <a:bodyPr wrap="square" lIns="45719" tIns="45719" rIns="45719" bIns="45719" numCol="1" anchor="ctr">
              <a:noAutofit/>
            </a:bodyPr>
            <a:lstStyle/>
            <a:p>
              <a:pPr algn="ctr">
                <a:defRPr sz="1600">
                  <a:solidFill>
                    <a:srgbClr val="FFFFFF"/>
                  </a:solidFill>
                  <a:latin typeface="Biome Light"/>
                  <a:ea typeface="Biome Light"/>
                  <a:cs typeface="Biome Light"/>
                  <a:sym typeface="Biome Light"/>
                </a:defRPr>
              </a:pPr>
              <a:endParaRPr/>
            </a:p>
          </p:txBody>
        </p:sp>
        <p:sp>
          <p:nvSpPr>
            <p:cNvPr id="146" name="Sample Webpage"/>
            <p:cNvSpPr txBox="1"/>
            <p:nvPr/>
          </p:nvSpPr>
          <p:spPr>
            <a:xfrm>
              <a:off x="52070" y="68855"/>
              <a:ext cx="2057619" cy="3327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600">
                  <a:solidFill>
                    <a:srgbClr val="FFFFFF"/>
                  </a:solidFill>
                  <a:latin typeface="Biome Light"/>
                  <a:ea typeface="Biome Light"/>
                  <a:cs typeface="Biome Light"/>
                  <a:sym typeface="Biome Light"/>
                </a:defRPr>
              </a:lvl1pPr>
            </a:lstStyle>
            <a:p>
              <a:r>
                <a:t>Sample Webpage</a:t>
              </a:r>
            </a:p>
          </p:txBody>
        </p:sp>
      </p:grpSp>
      <p:sp>
        <p:nvSpPr>
          <p:cNvPr id="148" name="TextBox 4"/>
          <p:cNvSpPr txBox="1"/>
          <p:nvPr/>
        </p:nvSpPr>
        <p:spPr>
          <a:xfrm>
            <a:off x="-1" y="-1"/>
            <a:ext cx="12192001" cy="370841"/>
          </a:xfrm>
          <a:prstGeom prst="rect">
            <a:avLst/>
          </a:prstGeom>
          <a:solidFill>
            <a:srgbClr val="44546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solidFill>
                  <a:srgbClr val="FFFFFF"/>
                </a:solidFill>
                <a:latin typeface="Biome Light"/>
                <a:ea typeface="Biome Light"/>
                <a:cs typeface="Biome Light"/>
                <a:sym typeface="Biome Light"/>
              </a:defRPr>
            </a:lvl1pPr>
          </a:lstStyle>
          <a:p>
            <a:r>
              <a:t>XPath Syntax to select nodes with names equal to or containing some string </a:t>
            </a:r>
          </a:p>
        </p:txBody>
      </p:sp>
      <p:sp>
        <p:nvSpPr>
          <p:cNvPr id="149" name="TextBox 5"/>
          <p:cNvSpPr txBox="1"/>
          <p:nvPr/>
        </p:nvSpPr>
        <p:spPr>
          <a:xfrm>
            <a:off x="-2" y="6473685"/>
            <a:ext cx="12192001" cy="370841"/>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solidFill>
                  <a:srgbClr val="FFFFFF"/>
                </a:solidFill>
                <a:latin typeface="Biome Light"/>
                <a:ea typeface="Biome Light"/>
                <a:cs typeface="Biome Light"/>
                <a:sym typeface="Biome Light"/>
              </a:defRPr>
            </a:lvl1pPr>
          </a:lstStyle>
          <a:p>
            <a:r>
              <a:t>Obligatory Exercise: Task 6</a:t>
            </a:r>
          </a:p>
        </p:txBody>
      </p:sp>
      <p:pic>
        <p:nvPicPr>
          <p:cNvPr id="150" name="Picture 13" descr="Picture 13"/>
          <p:cNvPicPr>
            <a:picLocks noChangeAspect="1"/>
          </p:cNvPicPr>
          <p:nvPr/>
        </p:nvPicPr>
        <p:blipFill>
          <a:blip r:embed="rId3"/>
          <a:stretch>
            <a:fillRect/>
          </a:stretch>
        </p:blipFill>
        <p:spPr>
          <a:xfrm>
            <a:off x="0" y="1082041"/>
            <a:ext cx="5393634" cy="5038477"/>
          </a:xfrm>
          <a:prstGeom prst="rect">
            <a:avLst/>
          </a:prstGeom>
          <a:ln w="12700">
            <a:miter lim="400000"/>
          </a:ln>
        </p:spPr>
      </p:pic>
      <p:sp>
        <p:nvSpPr>
          <p:cNvPr id="151" name="TextBox 7"/>
          <p:cNvSpPr txBox="1"/>
          <p:nvPr/>
        </p:nvSpPr>
        <p:spPr>
          <a:xfrm>
            <a:off x="-20541" y="6102627"/>
            <a:ext cx="6296107"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solidFill>
                  <a:srgbClr val="FFFFFF"/>
                </a:solidFill>
                <a:latin typeface="Biome Light"/>
                <a:ea typeface="Biome Light"/>
                <a:cs typeface="Biome Light"/>
                <a:sym typeface="Biome Light"/>
              </a:defRPr>
            </a:lvl1pPr>
          </a:lstStyle>
          <a:p>
            <a:r>
              <a:t>http://www.pythonscraping.com/pages/page3.html</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5" name="Arrow: Pentagon 9"/>
          <p:cNvGrpSpPr/>
          <p:nvPr/>
        </p:nvGrpSpPr>
        <p:grpSpPr>
          <a:xfrm>
            <a:off x="5579285" y="441847"/>
            <a:ext cx="4426223" cy="463827"/>
            <a:chOff x="0" y="0"/>
            <a:chExt cx="4426222" cy="463826"/>
          </a:xfrm>
        </p:grpSpPr>
        <p:sp>
          <p:nvSpPr>
            <p:cNvPr id="153" name="Shape"/>
            <p:cNvSpPr/>
            <p:nvPr/>
          </p:nvSpPr>
          <p:spPr>
            <a:xfrm>
              <a:off x="0" y="-1"/>
              <a:ext cx="4426223" cy="46382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468" y="0"/>
                  </a:lnTo>
                  <a:lnTo>
                    <a:pt x="21600" y="10800"/>
                  </a:lnTo>
                  <a:lnTo>
                    <a:pt x="20468" y="21600"/>
                  </a:lnTo>
                  <a:lnTo>
                    <a:pt x="0" y="21600"/>
                  </a:lnTo>
                  <a:close/>
                </a:path>
              </a:pathLst>
            </a:custGeom>
            <a:solidFill>
              <a:srgbClr val="595959"/>
            </a:solidFill>
            <a:ln w="12700" cap="flat">
              <a:solidFill>
                <a:srgbClr val="32538F"/>
              </a:solidFill>
              <a:prstDash val="solid"/>
              <a:miter lim="800000"/>
            </a:ln>
            <a:effectLst/>
          </p:spPr>
          <p:txBody>
            <a:bodyPr wrap="square" lIns="45719" tIns="45719" rIns="45719" bIns="45719" numCol="1" anchor="ctr">
              <a:noAutofit/>
            </a:bodyPr>
            <a:lstStyle/>
            <a:p>
              <a:pPr algn="ctr">
                <a:defRPr>
                  <a:solidFill>
                    <a:srgbClr val="FFFFFF"/>
                  </a:solidFill>
                  <a:latin typeface="Biome Light"/>
                  <a:ea typeface="Biome Light"/>
                  <a:cs typeface="Biome Light"/>
                  <a:sym typeface="Biome Light"/>
                </a:defRPr>
              </a:pPr>
              <a:endParaRPr/>
            </a:p>
          </p:txBody>
        </p:sp>
        <p:sp>
          <p:nvSpPr>
            <p:cNvPr id="154" name="Select nodes based on node name"/>
            <p:cNvSpPr txBox="1"/>
            <p:nvPr/>
          </p:nvSpPr>
          <p:spPr>
            <a:xfrm>
              <a:off x="52070" y="46493"/>
              <a:ext cx="4206127" cy="3708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latin typeface="Biome Light"/>
                  <a:ea typeface="Biome Light"/>
                  <a:cs typeface="Biome Light"/>
                  <a:sym typeface="Biome Light"/>
                </a:defRPr>
              </a:lvl1pPr>
            </a:lstStyle>
            <a:p>
              <a:r>
                <a:t>Select nodes based on node name</a:t>
              </a:r>
            </a:p>
          </p:txBody>
        </p:sp>
      </p:grpSp>
      <p:sp>
        <p:nvSpPr>
          <p:cNvPr id="156" name="TextBox 11"/>
          <p:cNvSpPr txBox="1"/>
          <p:nvPr/>
        </p:nvSpPr>
        <p:spPr>
          <a:xfrm>
            <a:off x="4304146" y="970878"/>
            <a:ext cx="7805532" cy="3016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defRPr sz="1400">
                <a:latin typeface="Biome Light"/>
                <a:ea typeface="Biome Light"/>
                <a:cs typeface="Biome Light"/>
                <a:sym typeface="Biome Light"/>
              </a:defRPr>
            </a:pPr>
            <a:r>
              <a:rPr dirty="0"/>
              <a:t>See the HTML source of the webpage (</a:t>
            </a:r>
            <a:r>
              <a:rPr u="sng" dirty="0">
                <a:solidFill>
                  <a:srgbClr val="0563C1"/>
                </a:solidFill>
                <a:uFill>
                  <a:solidFill>
                    <a:srgbClr val="0563C1"/>
                  </a:solidFill>
                </a:uFill>
                <a:hlinkClick r:id="rId2"/>
              </a:rPr>
              <a:t>http://www.pythonscraping.com/pages/page3.html</a:t>
            </a:r>
            <a:r>
              <a:rPr dirty="0"/>
              <a:t>) and write an XPath expression that selects the texts of Cost for the first item,  </a:t>
            </a:r>
            <a:r>
              <a:rPr dirty="0" err="1"/>
              <a:t>I.e</a:t>
            </a:r>
            <a:r>
              <a:rPr dirty="0"/>
              <a:t>,. $15.00.  </a:t>
            </a:r>
          </a:p>
          <a:p>
            <a:pPr>
              <a:defRPr sz="1400">
                <a:latin typeface="Biome Light"/>
                <a:ea typeface="Biome Light"/>
                <a:cs typeface="Biome Light"/>
                <a:sym typeface="Biome Light"/>
              </a:defRPr>
            </a:pPr>
            <a:r>
              <a:rPr dirty="0"/>
              <a:t>But you have to start from the first image item: </a:t>
            </a:r>
          </a:p>
          <a:p>
            <a:pPr>
              <a:defRPr sz="1400"/>
            </a:pPr>
            <a:r>
              <a:rPr u="sng" dirty="0">
                <a:solidFill>
                  <a:srgbClr val="0563C1"/>
                </a:solidFill>
                <a:uFill>
                  <a:solidFill>
                    <a:srgbClr val="0563C1"/>
                  </a:solidFill>
                </a:uFill>
                <a:hlinkClick r:id="rId3"/>
              </a:rPr>
              <a:t>/</a:t>
            </a:r>
            <a:r>
              <a:rPr u="sng" dirty="0">
                <a:solidFill>
                  <a:srgbClr val="0563C1"/>
                </a:solidFill>
                <a:uFill>
                  <a:solidFill>
                    <a:srgbClr val="0563C1"/>
                  </a:solidFill>
                </a:uFill>
                <a:latin typeface="Biome Light"/>
                <a:ea typeface="Biome Light"/>
                <a:cs typeface="Biome Light"/>
                <a:sym typeface="Biome Light"/>
                <a:hlinkClick r:id="rId3"/>
              </a:rPr>
              <a:t>/img[@src="../img/gifts/img1.jpg</a:t>
            </a:r>
            <a:r>
              <a:rPr dirty="0">
                <a:latin typeface="Biome Light"/>
                <a:ea typeface="Biome Light"/>
                <a:cs typeface="Biome Light"/>
                <a:sym typeface="Biome Light"/>
              </a:rPr>
              <a:t>"]</a:t>
            </a:r>
          </a:p>
          <a:p>
            <a:pPr>
              <a:defRPr sz="1400">
                <a:latin typeface="Biome Light"/>
                <a:ea typeface="Biome Light"/>
                <a:cs typeface="Biome Light"/>
                <a:sym typeface="Biome Light"/>
              </a:defRPr>
            </a:pPr>
            <a:r>
              <a:rPr dirty="0"/>
              <a:t>Use parent, preceding-sibling, </a:t>
            </a:r>
            <a:r>
              <a:rPr dirty="0" err="1"/>
              <a:t>etc</a:t>
            </a:r>
            <a:r>
              <a:rPr dirty="0"/>
              <a:t> to select the text $15.00 </a:t>
            </a:r>
          </a:p>
          <a:p>
            <a:pPr>
              <a:defRPr sz="1400">
                <a:latin typeface="Biome Light"/>
                <a:ea typeface="Biome Light"/>
                <a:cs typeface="Biome Light"/>
                <a:sym typeface="Biome Light"/>
              </a:defRPr>
            </a:pPr>
            <a:endParaRPr dirty="0"/>
          </a:p>
          <a:p>
            <a:r>
              <a:rPr lang="en-NO" b="1" dirty="0"/>
              <a:t>Answer:</a:t>
            </a:r>
          </a:p>
          <a:p>
            <a:pPr>
              <a:defRPr sz="1400">
                <a:latin typeface="Biome Light"/>
                <a:ea typeface="Biome Light"/>
                <a:cs typeface="Biome Light"/>
                <a:sym typeface="Biome Light"/>
              </a:defRPr>
            </a:pPr>
            <a:r>
              <a:rPr lang="en-NO" sz="1800" kern="100" dirty="0">
                <a:effectLst/>
                <a:latin typeface="Aptos" panose="020B0004020202020204" pitchFamily="34" charset="0"/>
                <a:ea typeface="Aptos" panose="020B0004020202020204" pitchFamily="34" charset="0"/>
                <a:cs typeface="Times New Roman" panose="02020603050405020304" pitchFamily="18" charset="0"/>
              </a:rPr>
              <a:t>//img[@src="../img/gifts/img1.jpg"]/ancestor::tr/td[contains(text(), ‘$15.00’)]</a:t>
            </a:r>
          </a:p>
          <a:p>
            <a:pPr>
              <a:defRPr sz="1400">
                <a:latin typeface="Biome Light"/>
                <a:ea typeface="Biome Light"/>
                <a:cs typeface="Biome Light"/>
                <a:sym typeface="Biome Light"/>
              </a:defRPr>
            </a:pPr>
            <a:endParaRPr lang="nb-NO" dirty="0"/>
          </a:p>
          <a:p>
            <a:pPr>
              <a:defRPr sz="1400">
                <a:latin typeface="Biome Light"/>
                <a:ea typeface="Biome Light"/>
                <a:cs typeface="Biome Light"/>
                <a:sym typeface="Biome Light"/>
              </a:defRPr>
            </a:pPr>
            <a:r>
              <a:rPr lang="en-NO" dirty="0"/>
              <a:t>Output -&gt; see next slide</a:t>
            </a:r>
            <a:endParaRPr dirty="0"/>
          </a:p>
          <a:p>
            <a:pPr>
              <a:defRPr sz="1400">
                <a:latin typeface="Biome Light"/>
                <a:ea typeface="Biome Light"/>
                <a:cs typeface="Biome Light"/>
                <a:sym typeface="Biome Light"/>
              </a:defRPr>
            </a:pPr>
            <a:endParaRPr dirty="0"/>
          </a:p>
          <a:p>
            <a:pPr>
              <a:defRPr sz="1400">
                <a:latin typeface="Biome Light"/>
                <a:ea typeface="Biome Light"/>
                <a:cs typeface="Biome Light"/>
                <a:sym typeface="Biome Light"/>
              </a:defRPr>
            </a:pPr>
            <a:endParaRPr dirty="0"/>
          </a:p>
        </p:txBody>
      </p:sp>
      <p:grpSp>
        <p:nvGrpSpPr>
          <p:cNvPr id="159" name="Arrow: Pentagon 1"/>
          <p:cNvGrpSpPr/>
          <p:nvPr/>
        </p:nvGrpSpPr>
        <p:grpSpPr>
          <a:xfrm>
            <a:off x="119" y="585413"/>
            <a:ext cx="2279373" cy="470453"/>
            <a:chOff x="0" y="0"/>
            <a:chExt cx="2279371" cy="470452"/>
          </a:xfrm>
        </p:grpSpPr>
        <p:sp>
          <p:nvSpPr>
            <p:cNvPr id="157" name="Shape"/>
            <p:cNvSpPr/>
            <p:nvPr/>
          </p:nvSpPr>
          <p:spPr>
            <a:xfrm>
              <a:off x="0" y="-1"/>
              <a:ext cx="2279372" cy="4704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371" y="0"/>
                  </a:lnTo>
                  <a:lnTo>
                    <a:pt x="21600" y="10800"/>
                  </a:lnTo>
                  <a:lnTo>
                    <a:pt x="19371" y="21600"/>
                  </a:lnTo>
                  <a:lnTo>
                    <a:pt x="0" y="21600"/>
                  </a:lnTo>
                  <a:close/>
                </a:path>
              </a:pathLst>
            </a:custGeom>
            <a:solidFill>
              <a:srgbClr val="595959"/>
            </a:solidFill>
            <a:ln w="12700" cap="flat">
              <a:solidFill>
                <a:srgbClr val="32538F"/>
              </a:solidFill>
              <a:prstDash val="solid"/>
              <a:miter lim="800000"/>
            </a:ln>
            <a:effectLst/>
          </p:spPr>
          <p:txBody>
            <a:bodyPr wrap="square" lIns="45719" tIns="45719" rIns="45719" bIns="45719" numCol="1" anchor="ctr">
              <a:noAutofit/>
            </a:bodyPr>
            <a:lstStyle/>
            <a:p>
              <a:pPr algn="ctr">
                <a:defRPr sz="1600">
                  <a:solidFill>
                    <a:srgbClr val="FFFFFF"/>
                  </a:solidFill>
                  <a:latin typeface="Biome Light"/>
                  <a:ea typeface="Biome Light"/>
                  <a:cs typeface="Biome Light"/>
                  <a:sym typeface="Biome Light"/>
                </a:defRPr>
              </a:pPr>
              <a:endParaRPr/>
            </a:p>
          </p:txBody>
        </p:sp>
        <p:sp>
          <p:nvSpPr>
            <p:cNvPr id="158" name="Sample Webpage"/>
            <p:cNvSpPr txBox="1"/>
            <p:nvPr/>
          </p:nvSpPr>
          <p:spPr>
            <a:xfrm>
              <a:off x="52070" y="68855"/>
              <a:ext cx="2057619" cy="3327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600">
                  <a:solidFill>
                    <a:srgbClr val="FFFFFF"/>
                  </a:solidFill>
                  <a:latin typeface="Biome Light"/>
                  <a:ea typeface="Biome Light"/>
                  <a:cs typeface="Biome Light"/>
                  <a:sym typeface="Biome Light"/>
                </a:defRPr>
              </a:lvl1pPr>
            </a:lstStyle>
            <a:p>
              <a:r>
                <a:t>Sample Webpage</a:t>
              </a:r>
            </a:p>
          </p:txBody>
        </p:sp>
      </p:grpSp>
      <p:sp>
        <p:nvSpPr>
          <p:cNvPr id="160" name="TextBox 2"/>
          <p:cNvSpPr txBox="1"/>
          <p:nvPr/>
        </p:nvSpPr>
        <p:spPr>
          <a:xfrm>
            <a:off x="-1" y="-1"/>
            <a:ext cx="12192001" cy="370841"/>
          </a:xfrm>
          <a:prstGeom prst="rect">
            <a:avLst/>
          </a:prstGeom>
          <a:solidFill>
            <a:srgbClr val="44546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solidFill>
                  <a:srgbClr val="FFFFFF"/>
                </a:solidFill>
                <a:latin typeface="Biome Light"/>
                <a:ea typeface="Biome Light"/>
                <a:cs typeface="Biome Light"/>
                <a:sym typeface="Biome Light"/>
              </a:defRPr>
            </a:lvl1pPr>
          </a:lstStyle>
          <a:p>
            <a:r>
              <a:t>XPath Syntax to select nodes with names equal to or containing some string </a:t>
            </a:r>
          </a:p>
        </p:txBody>
      </p:sp>
      <p:sp>
        <p:nvSpPr>
          <p:cNvPr id="161" name="TextBox 6"/>
          <p:cNvSpPr txBox="1"/>
          <p:nvPr/>
        </p:nvSpPr>
        <p:spPr>
          <a:xfrm>
            <a:off x="-2" y="6473685"/>
            <a:ext cx="12192001" cy="370841"/>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solidFill>
                  <a:srgbClr val="FFFFFF"/>
                </a:solidFill>
                <a:latin typeface="Biome Light"/>
                <a:ea typeface="Biome Light"/>
                <a:cs typeface="Biome Light"/>
                <a:sym typeface="Biome Light"/>
              </a:defRPr>
            </a:lvl1pPr>
          </a:lstStyle>
          <a:p>
            <a:r>
              <a:t>Obligatory Exercise: Task 7</a:t>
            </a:r>
          </a:p>
        </p:txBody>
      </p:sp>
      <p:pic>
        <p:nvPicPr>
          <p:cNvPr id="162" name="Picture 4" descr="Picture 4"/>
          <p:cNvPicPr>
            <a:picLocks noChangeAspect="1"/>
          </p:cNvPicPr>
          <p:nvPr/>
        </p:nvPicPr>
        <p:blipFill>
          <a:blip r:embed="rId4"/>
          <a:stretch>
            <a:fillRect/>
          </a:stretch>
        </p:blipFill>
        <p:spPr>
          <a:xfrm>
            <a:off x="0" y="1082041"/>
            <a:ext cx="3888509" cy="5038477"/>
          </a:xfrm>
          <a:prstGeom prst="rect">
            <a:avLst/>
          </a:prstGeom>
          <a:ln w="12700">
            <a:miter lim="400000"/>
          </a:ln>
        </p:spPr>
      </p:pic>
      <p:sp>
        <p:nvSpPr>
          <p:cNvPr id="163" name="TextBox 4"/>
          <p:cNvSpPr txBox="1"/>
          <p:nvPr/>
        </p:nvSpPr>
        <p:spPr>
          <a:xfrm>
            <a:off x="-20541" y="6102627"/>
            <a:ext cx="6296107" cy="370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solidFill>
                  <a:srgbClr val="FFFFFF"/>
                </a:solidFill>
                <a:latin typeface="Biome Light"/>
                <a:ea typeface="Biome Light"/>
                <a:cs typeface="Biome Light"/>
                <a:sym typeface="Biome Light"/>
              </a:defRPr>
            </a:lvl1pPr>
          </a:lstStyle>
          <a:p>
            <a:r>
              <a:t>http://www.pythonscraping.com/pages/page3.html</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F413F-B93F-5299-23D1-55CCB4C08CF8}"/>
              </a:ext>
            </a:extLst>
          </p:cNvPr>
          <p:cNvSpPr>
            <a:spLocks noGrp="1"/>
          </p:cNvSpPr>
          <p:nvPr>
            <p:ph type="title"/>
          </p:nvPr>
        </p:nvSpPr>
        <p:spPr/>
        <p:txBody>
          <a:bodyPr/>
          <a:lstStyle/>
          <a:p>
            <a:r>
              <a:rPr lang="en-NO" dirty="0"/>
              <a:t>Output – task 7</a:t>
            </a:r>
          </a:p>
        </p:txBody>
      </p:sp>
      <p:sp>
        <p:nvSpPr>
          <p:cNvPr id="3" name="Text Placeholder 2">
            <a:extLst>
              <a:ext uri="{FF2B5EF4-FFF2-40B4-BE49-F238E27FC236}">
                <a16:creationId xmlns:a16="http://schemas.microsoft.com/office/drawing/2014/main" id="{BE9B4B3A-FFD7-8803-9FBE-BCC58128EEAA}"/>
              </a:ext>
            </a:extLst>
          </p:cNvPr>
          <p:cNvSpPr>
            <a:spLocks noGrp="1"/>
          </p:cNvSpPr>
          <p:nvPr>
            <p:ph type="body" idx="1"/>
          </p:nvPr>
        </p:nvSpPr>
        <p:spPr/>
        <p:txBody>
          <a:bodyPr/>
          <a:lstStyle/>
          <a:p>
            <a:endParaRPr lang="en-NO" dirty="0"/>
          </a:p>
        </p:txBody>
      </p:sp>
      <p:pic>
        <p:nvPicPr>
          <p:cNvPr id="4" name="Picture 3" descr="A screenshot of a computer&#10;&#10;AI-generated content may be incorrect.">
            <a:extLst>
              <a:ext uri="{FF2B5EF4-FFF2-40B4-BE49-F238E27FC236}">
                <a16:creationId xmlns:a16="http://schemas.microsoft.com/office/drawing/2014/main" id="{54447F76-748F-31CE-90B6-219C8CA1B0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8617" y="1690689"/>
            <a:ext cx="9035183" cy="4517592"/>
          </a:xfrm>
          <a:prstGeom prst="rect">
            <a:avLst/>
          </a:prstGeom>
        </p:spPr>
      </p:pic>
    </p:spTree>
    <p:extLst>
      <p:ext uri="{BB962C8B-B14F-4D97-AF65-F5344CB8AC3E}">
        <p14:creationId xmlns:p14="http://schemas.microsoft.com/office/powerpoint/2010/main" val="284326331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TextBox 11"/>
          <p:cNvSpPr txBox="1"/>
          <p:nvPr/>
        </p:nvSpPr>
        <p:spPr>
          <a:xfrm>
            <a:off x="701621" y="908855"/>
            <a:ext cx="9511915" cy="41264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742950" lvl="1" indent="-285750">
              <a:lnSpc>
                <a:spcPct val="90000"/>
              </a:lnSpc>
              <a:spcBef>
                <a:spcPts val="500"/>
              </a:spcBef>
              <a:buSzPct val="100000"/>
              <a:buFont typeface="Arial"/>
              <a:buChar char="•"/>
              <a:defRPr sz="1400">
                <a:latin typeface="Biome Light"/>
                <a:ea typeface="Biome Light"/>
                <a:cs typeface="Biome Light"/>
                <a:sym typeface="Biome Light"/>
              </a:defRPr>
            </a:pPr>
            <a:endParaRPr dirty="0"/>
          </a:p>
          <a:p>
            <a:pPr lvl="1">
              <a:lnSpc>
                <a:spcPct val="90000"/>
              </a:lnSpc>
              <a:spcBef>
                <a:spcPts val="500"/>
              </a:spcBef>
              <a:defRPr sz="1400">
                <a:latin typeface="Biome Light"/>
                <a:ea typeface="Biome Light"/>
                <a:cs typeface="Biome Light"/>
                <a:sym typeface="Biome Light"/>
              </a:defRPr>
            </a:pPr>
            <a:r>
              <a:rPr dirty="0"/>
              <a:t>In this assignment you must develop a Web application for a bookstore using Django framework. You must do the following:</a:t>
            </a:r>
          </a:p>
          <a:p>
            <a:pPr lvl="1">
              <a:lnSpc>
                <a:spcPct val="90000"/>
              </a:lnSpc>
              <a:spcBef>
                <a:spcPts val="500"/>
              </a:spcBef>
              <a:defRPr sz="1400">
                <a:latin typeface="Biome Light"/>
                <a:ea typeface="Biome Light"/>
                <a:cs typeface="Biome Light"/>
                <a:sym typeface="Biome Light"/>
              </a:defRPr>
            </a:pPr>
            <a:endParaRPr dirty="0"/>
          </a:p>
          <a:p>
            <a:pPr marL="742950" lvl="1" indent="-285750">
              <a:lnSpc>
                <a:spcPct val="90000"/>
              </a:lnSpc>
              <a:spcBef>
                <a:spcPts val="500"/>
              </a:spcBef>
              <a:buSzPct val="100000"/>
              <a:buFont typeface="Arial"/>
              <a:buChar char="•"/>
              <a:defRPr sz="1400">
                <a:latin typeface="Biome Light"/>
                <a:ea typeface="Biome Light"/>
                <a:cs typeface="Biome Light"/>
                <a:sym typeface="Biome Light"/>
              </a:defRPr>
            </a:pPr>
            <a:r>
              <a:rPr dirty="0"/>
              <a:t>Set up Django </a:t>
            </a:r>
          </a:p>
          <a:p>
            <a:pPr marL="742950" lvl="1" indent="-285750">
              <a:lnSpc>
                <a:spcPct val="90000"/>
              </a:lnSpc>
              <a:spcBef>
                <a:spcPts val="500"/>
              </a:spcBef>
              <a:buSzPct val="100000"/>
              <a:buFont typeface="Arial"/>
              <a:buChar char="•"/>
              <a:defRPr sz="1400">
                <a:latin typeface="Biome Light"/>
                <a:ea typeface="Biome Light"/>
                <a:cs typeface="Biome Light"/>
                <a:sym typeface="Biome Light"/>
              </a:defRPr>
            </a:pPr>
            <a:r>
              <a:rPr dirty="0"/>
              <a:t>Create a model for the bookstore in the database that the Django ORM will manage</a:t>
            </a:r>
          </a:p>
          <a:p>
            <a:pPr marL="742950" lvl="1" indent="-285750">
              <a:lnSpc>
                <a:spcPct val="90000"/>
              </a:lnSpc>
              <a:spcBef>
                <a:spcPts val="500"/>
              </a:spcBef>
              <a:buSzPct val="100000"/>
              <a:buFont typeface="Arial"/>
              <a:buChar char="•"/>
              <a:defRPr sz="1400"/>
            </a:pPr>
            <a:r>
              <a:rPr dirty="0"/>
              <a:t>Setup the view for at least 1 template showing all book items e.g., book-title, book-author.</a:t>
            </a:r>
          </a:p>
          <a:p>
            <a:pPr marL="742950" lvl="1" indent="-285750">
              <a:lnSpc>
                <a:spcPct val="90000"/>
              </a:lnSpc>
              <a:spcBef>
                <a:spcPts val="500"/>
              </a:spcBef>
              <a:buSzPct val="100000"/>
              <a:buFont typeface="Arial"/>
              <a:buChar char="•"/>
              <a:defRPr sz="1400"/>
            </a:pPr>
            <a:r>
              <a:rPr dirty="0"/>
              <a:t>Setup the </a:t>
            </a:r>
            <a:r>
              <a:rPr dirty="0" err="1"/>
              <a:t>url</a:t>
            </a:r>
            <a:endParaRPr dirty="0"/>
          </a:p>
          <a:p>
            <a:pPr marL="742950" lvl="1" indent="-285750">
              <a:lnSpc>
                <a:spcPct val="90000"/>
              </a:lnSpc>
              <a:spcBef>
                <a:spcPts val="500"/>
              </a:spcBef>
              <a:buSzPct val="100000"/>
              <a:buFont typeface="Arial"/>
              <a:buChar char="•"/>
              <a:defRPr sz="1400">
                <a:latin typeface="Biome Light"/>
                <a:ea typeface="Biome Light"/>
                <a:cs typeface="Biome Light"/>
                <a:sym typeface="Biome Light"/>
              </a:defRPr>
            </a:pPr>
            <a:endParaRPr dirty="0"/>
          </a:p>
          <a:p>
            <a:pPr marL="742950" lvl="1" indent="-285750">
              <a:lnSpc>
                <a:spcPct val="90000"/>
              </a:lnSpc>
              <a:spcBef>
                <a:spcPts val="500"/>
              </a:spcBef>
              <a:buSzPct val="100000"/>
              <a:buFont typeface="Arial"/>
              <a:buChar char="•"/>
              <a:defRPr sz="1400">
                <a:latin typeface="Biome Light"/>
                <a:ea typeface="Biome Light"/>
                <a:cs typeface="Biome Light"/>
                <a:sym typeface="Biome Light"/>
              </a:defRPr>
            </a:pPr>
            <a:endParaRPr dirty="0"/>
          </a:p>
          <a:p>
            <a:pPr lvl="1">
              <a:defRPr sz="1400">
                <a:latin typeface="Biome Light"/>
                <a:ea typeface="Biome Light"/>
                <a:cs typeface="Biome Light"/>
                <a:sym typeface="Biome Light"/>
              </a:defRPr>
            </a:pPr>
            <a:r>
              <a:rPr dirty="0"/>
              <a:t>To deliver the assignment, include screenshot of the following items:</a:t>
            </a:r>
          </a:p>
          <a:p>
            <a:pPr lvl="1">
              <a:defRPr sz="1400">
                <a:latin typeface="Biome Light"/>
                <a:ea typeface="Biome Light"/>
                <a:cs typeface="Biome Light"/>
                <a:sym typeface="Biome Light"/>
              </a:defRPr>
            </a:pPr>
            <a:r>
              <a:rPr dirty="0"/>
              <a:t>- </a:t>
            </a:r>
            <a:r>
              <a:rPr dirty="0" err="1"/>
              <a:t>model.py</a:t>
            </a:r>
            <a:endParaRPr dirty="0"/>
          </a:p>
          <a:p>
            <a:pPr lvl="1">
              <a:defRPr sz="1400">
                <a:latin typeface="Biome Light"/>
                <a:ea typeface="Biome Light"/>
                <a:cs typeface="Biome Light"/>
                <a:sym typeface="Biome Light"/>
              </a:defRPr>
            </a:pPr>
            <a:r>
              <a:rPr dirty="0"/>
              <a:t>- </a:t>
            </a:r>
            <a:r>
              <a:rPr dirty="0" err="1"/>
              <a:t>view.py</a:t>
            </a:r>
            <a:r>
              <a:rPr dirty="0"/>
              <a:t> </a:t>
            </a:r>
          </a:p>
          <a:p>
            <a:pPr lvl="1">
              <a:defRPr sz="1400">
                <a:latin typeface="Biome Light"/>
                <a:ea typeface="Biome Light"/>
                <a:cs typeface="Biome Light"/>
                <a:sym typeface="Biome Light"/>
              </a:defRPr>
            </a:pPr>
            <a:r>
              <a:rPr dirty="0"/>
              <a:t>- Screenshot showing the admin panel for book registration. </a:t>
            </a:r>
          </a:p>
          <a:p>
            <a:pPr lvl="1">
              <a:defRPr sz="1400">
                <a:latin typeface="Biome Light"/>
                <a:ea typeface="Biome Light"/>
                <a:cs typeface="Biome Light"/>
                <a:sym typeface="Biome Light"/>
              </a:defRPr>
            </a:pPr>
            <a:r>
              <a:rPr dirty="0"/>
              <a:t>- Screenshot showing the webpage in a browser</a:t>
            </a:r>
          </a:p>
          <a:p>
            <a:pPr lvl="1">
              <a:lnSpc>
                <a:spcPct val="90000"/>
              </a:lnSpc>
              <a:spcBef>
                <a:spcPts val="500"/>
              </a:spcBef>
              <a:defRPr sz="1400">
                <a:latin typeface="Biome Light"/>
                <a:ea typeface="Biome Light"/>
                <a:cs typeface="Biome Light"/>
                <a:sym typeface="Biome Light"/>
              </a:defRPr>
            </a:pPr>
            <a:endParaRPr dirty="0"/>
          </a:p>
        </p:txBody>
      </p:sp>
      <p:sp>
        <p:nvSpPr>
          <p:cNvPr id="166" name="TextBox 2"/>
          <p:cNvSpPr txBox="1"/>
          <p:nvPr/>
        </p:nvSpPr>
        <p:spPr>
          <a:xfrm>
            <a:off x="-1" y="-1"/>
            <a:ext cx="12192001" cy="370841"/>
          </a:xfrm>
          <a:prstGeom prst="rect">
            <a:avLst/>
          </a:prstGeom>
          <a:solidFill>
            <a:srgbClr val="44546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solidFill>
                  <a:srgbClr val="FFFFFF"/>
                </a:solidFill>
                <a:latin typeface="Biome Light"/>
                <a:ea typeface="Biome Light"/>
                <a:cs typeface="Biome Light"/>
                <a:sym typeface="Biome Light"/>
              </a:defRPr>
            </a:lvl1pPr>
          </a:lstStyle>
          <a:p>
            <a:r>
              <a:t>Developing Web Application with Django</a:t>
            </a:r>
          </a:p>
        </p:txBody>
      </p:sp>
      <p:sp>
        <p:nvSpPr>
          <p:cNvPr id="167" name="TextBox 6"/>
          <p:cNvSpPr txBox="1"/>
          <p:nvPr/>
        </p:nvSpPr>
        <p:spPr>
          <a:xfrm>
            <a:off x="-2" y="6473685"/>
            <a:ext cx="12192001" cy="370841"/>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solidFill>
                  <a:srgbClr val="FFFFFF"/>
                </a:solidFill>
                <a:latin typeface="Biome Light"/>
                <a:ea typeface="Biome Light"/>
                <a:cs typeface="Biome Light"/>
                <a:sym typeface="Biome Light"/>
              </a:defRPr>
            </a:lvl1pPr>
          </a:lstStyle>
          <a:p>
            <a:r>
              <a:t>Obligatory Exercise: Task 8</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33"/>
          <p:cNvSpPr/>
          <p:nvPr/>
        </p:nvSpPr>
        <p:spPr>
          <a:xfrm>
            <a:off x="327545" y="321732"/>
            <a:ext cx="7058309" cy="1964266"/>
          </a:xfrm>
          <a:prstGeom prst="rect">
            <a:avLst/>
          </a:prstGeom>
          <a:solidFill>
            <a:srgbClr val="566C82">
              <a:alpha val="95000"/>
            </a:srgbClr>
          </a:solidFill>
          <a:ln w="12700">
            <a:miter lim="400000"/>
          </a:ln>
        </p:spPr>
        <p:txBody>
          <a:bodyPr lIns="45719" rIns="45719" anchor="ctr"/>
          <a:lstStyle/>
          <a:p>
            <a:pPr algn="ctr">
              <a:defRPr>
                <a:solidFill>
                  <a:srgbClr val="FFFFFF"/>
                </a:solidFill>
              </a:defRPr>
            </a:pPr>
            <a:endParaRPr/>
          </a:p>
        </p:txBody>
      </p:sp>
      <p:sp>
        <p:nvSpPr>
          <p:cNvPr id="103" name="Title 1"/>
          <p:cNvSpPr txBox="1">
            <a:spLocks noGrp="1"/>
          </p:cNvSpPr>
          <p:nvPr>
            <p:ph type="title"/>
          </p:nvPr>
        </p:nvSpPr>
        <p:spPr>
          <a:xfrm>
            <a:off x="524255" y="491259"/>
            <a:ext cx="6594190" cy="1625211"/>
          </a:xfrm>
          <a:prstGeom prst="rect">
            <a:avLst/>
          </a:prstGeom>
        </p:spPr>
        <p:txBody>
          <a:bodyPr/>
          <a:lstStyle>
            <a:lvl1pPr>
              <a:defRPr>
                <a:solidFill>
                  <a:srgbClr val="FFFFFF"/>
                </a:solidFill>
              </a:defRPr>
            </a:lvl1pPr>
          </a:lstStyle>
          <a:p>
            <a:r>
              <a:t>Scalable Vector Graphics (SVG)</a:t>
            </a:r>
          </a:p>
        </p:txBody>
      </p:sp>
      <p:sp>
        <p:nvSpPr>
          <p:cNvPr id="104" name="Rectangle 35"/>
          <p:cNvSpPr/>
          <p:nvPr/>
        </p:nvSpPr>
        <p:spPr>
          <a:xfrm>
            <a:off x="7556975" y="321731"/>
            <a:ext cx="4313294" cy="6214536"/>
          </a:xfrm>
          <a:prstGeom prst="rect">
            <a:avLst/>
          </a:prstGeom>
          <a:solidFill>
            <a:srgbClr val="595959"/>
          </a:solidFill>
          <a:ln w="12700">
            <a:miter lim="400000"/>
          </a:ln>
        </p:spPr>
        <p:txBody>
          <a:bodyPr lIns="45719" rIns="45719" anchor="ctr"/>
          <a:lstStyle/>
          <a:p>
            <a:pPr algn="ctr">
              <a:defRPr>
                <a:solidFill>
                  <a:srgbClr val="FFFFFF"/>
                </a:solidFill>
              </a:defRPr>
            </a:pPr>
            <a:endParaRPr/>
          </a:p>
        </p:txBody>
      </p:sp>
      <p:sp>
        <p:nvSpPr>
          <p:cNvPr id="105" name="Content Placeholder 2"/>
          <p:cNvSpPr txBox="1">
            <a:spLocks noGrp="1"/>
          </p:cNvSpPr>
          <p:nvPr>
            <p:ph type="body" sz="half" idx="1"/>
          </p:nvPr>
        </p:nvSpPr>
        <p:spPr>
          <a:xfrm>
            <a:off x="7698014" y="917724"/>
            <a:ext cx="4113851" cy="5104155"/>
          </a:xfrm>
          <a:prstGeom prst="rect">
            <a:avLst/>
          </a:prstGeom>
        </p:spPr>
        <p:txBody>
          <a:bodyPr anchor="ctr"/>
          <a:lstStyle/>
          <a:p>
            <a:pPr>
              <a:defRPr sz="2000" b="1">
                <a:solidFill>
                  <a:srgbClr val="FFFFFF"/>
                </a:solidFill>
              </a:defRPr>
            </a:pPr>
            <a:r>
              <a:t>Using svg tags draw the Norwegian flag as shown on the left. </a:t>
            </a:r>
          </a:p>
          <a:p>
            <a:pPr>
              <a:defRPr sz="2000" b="1">
                <a:solidFill>
                  <a:srgbClr val="FFFFFF"/>
                </a:solidFill>
              </a:defRPr>
            </a:pPr>
            <a:r>
              <a:t>You are allowed to use &lt;polygon&gt;, &lt;rect&gt;, &lt;line&gt;, etc but &lt;img&gt; tag is not allowed.</a:t>
            </a:r>
          </a:p>
        </p:txBody>
      </p:sp>
      <p:sp>
        <p:nvSpPr>
          <p:cNvPr id="106" name="TextBox 4"/>
          <p:cNvSpPr txBox="1"/>
          <p:nvPr/>
        </p:nvSpPr>
        <p:spPr>
          <a:xfrm>
            <a:off x="-2" y="6473685"/>
            <a:ext cx="12192001" cy="333089"/>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solidFill>
                  <a:srgbClr val="FFFFFF"/>
                </a:solidFill>
              </a:defRPr>
            </a:lvl1pPr>
          </a:lstStyle>
          <a:p>
            <a:r>
              <a:t>Obligatory Exercise: Task 1</a:t>
            </a:r>
          </a:p>
        </p:txBody>
      </p:sp>
      <p:pic>
        <p:nvPicPr>
          <p:cNvPr id="107" name="Picture 6" descr="Picture 6"/>
          <p:cNvPicPr>
            <a:picLocks noChangeAspect="1"/>
          </p:cNvPicPr>
          <p:nvPr/>
        </p:nvPicPr>
        <p:blipFill>
          <a:blip r:embed="rId2"/>
          <a:stretch>
            <a:fillRect/>
          </a:stretch>
        </p:blipFill>
        <p:spPr>
          <a:xfrm>
            <a:off x="2085621" y="3234153"/>
            <a:ext cx="2743201" cy="1998360"/>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5AC0-4BED-787B-3F48-42C758F0D759}"/>
              </a:ext>
            </a:extLst>
          </p:cNvPr>
          <p:cNvSpPr>
            <a:spLocks noGrp="1"/>
          </p:cNvSpPr>
          <p:nvPr>
            <p:ph type="title"/>
          </p:nvPr>
        </p:nvSpPr>
        <p:spPr/>
        <p:txBody>
          <a:bodyPr/>
          <a:lstStyle/>
          <a:p>
            <a:r>
              <a:rPr lang="en-NO" dirty="0"/>
              <a:t>Task 8 (models.py + views.py)</a:t>
            </a:r>
          </a:p>
        </p:txBody>
      </p:sp>
      <p:sp>
        <p:nvSpPr>
          <p:cNvPr id="3" name="Text Placeholder 2">
            <a:extLst>
              <a:ext uri="{FF2B5EF4-FFF2-40B4-BE49-F238E27FC236}">
                <a16:creationId xmlns:a16="http://schemas.microsoft.com/office/drawing/2014/main" id="{C3947F81-3268-CDC9-BAC0-CA7FA7AC1959}"/>
              </a:ext>
            </a:extLst>
          </p:cNvPr>
          <p:cNvSpPr>
            <a:spLocks noGrp="1"/>
          </p:cNvSpPr>
          <p:nvPr>
            <p:ph type="body" idx="1"/>
          </p:nvPr>
        </p:nvSpPr>
        <p:spPr/>
        <p:txBody>
          <a:bodyPr/>
          <a:lstStyle/>
          <a:p>
            <a:endParaRPr lang="en-NO" dirty="0"/>
          </a:p>
        </p:txBody>
      </p:sp>
      <p:pic>
        <p:nvPicPr>
          <p:cNvPr id="5" name="Picture 4" descr="A screen shot of a computer program&#10;&#10;AI-generated content may be incorrect.">
            <a:extLst>
              <a:ext uri="{FF2B5EF4-FFF2-40B4-BE49-F238E27FC236}">
                <a16:creationId xmlns:a16="http://schemas.microsoft.com/office/drawing/2014/main" id="{C2656613-FAE2-7F09-2C05-90CBD46104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241550"/>
            <a:ext cx="4292600" cy="2374900"/>
          </a:xfrm>
          <a:prstGeom prst="rect">
            <a:avLst/>
          </a:prstGeom>
        </p:spPr>
      </p:pic>
      <p:pic>
        <p:nvPicPr>
          <p:cNvPr id="7" name="Picture 6" descr="A screen shot of a computer program&#10;&#10;AI-generated content may be incorrect.">
            <a:extLst>
              <a:ext uri="{FF2B5EF4-FFF2-40B4-BE49-F238E27FC236}">
                <a16:creationId xmlns:a16="http://schemas.microsoft.com/office/drawing/2014/main" id="{FC45A1A6-E709-6D2C-A69C-8C6CF8AFAC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4155" y="2241550"/>
            <a:ext cx="3908136" cy="2366150"/>
          </a:xfrm>
          <a:prstGeom prst="rect">
            <a:avLst/>
          </a:prstGeom>
        </p:spPr>
      </p:pic>
    </p:spTree>
    <p:extLst>
      <p:ext uri="{BB962C8B-B14F-4D97-AF65-F5344CB8AC3E}">
        <p14:creationId xmlns:p14="http://schemas.microsoft.com/office/powerpoint/2010/main" val="371901724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A137E-796F-E76D-6147-F3E975332DD8}"/>
              </a:ext>
            </a:extLst>
          </p:cNvPr>
          <p:cNvSpPr>
            <a:spLocks noGrp="1"/>
          </p:cNvSpPr>
          <p:nvPr>
            <p:ph type="title"/>
          </p:nvPr>
        </p:nvSpPr>
        <p:spPr/>
        <p:txBody>
          <a:bodyPr/>
          <a:lstStyle/>
          <a:p>
            <a:endParaRPr lang="en-NO" dirty="0"/>
          </a:p>
        </p:txBody>
      </p:sp>
      <p:sp>
        <p:nvSpPr>
          <p:cNvPr id="3" name="Text Placeholder 2">
            <a:extLst>
              <a:ext uri="{FF2B5EF4-FFF2-40B4-BE49-F238E27FC236}">
                <a16:creationId xmlns:a16="http://schemas.microsoft.com/office/drawing/2014/main" id="{C1ADFA87-CA5C-78AD-4870-2A5B0ED7FDD2}"/>
              </a:ext>
            </a:extLst>
          </p:cNvPr>
          <p:cNvSpPr>
            <a:spLocks noGrp="1"/>
          </p:cNvSpPr>
          <p:nvPr>
            <p:ph type="body" idx="1"/>
          </p:nvPr>
        </p:nvSpPr>
        <p:spPr/>
        <p:txBody>
          <a:bodyPr/>
          <a:lstStyle/>
          <a:p>
            <a:endParaRPr lang="en-NO" dirty="0"/>
          </a:p>
        </p:txBody>
      </p:sp>
      <p:pic>
        <p:nvPicPr>
          <p:cNvPr id="5" name="Picture 4" descr="A screenshot of a computer&#10;&#10;AI-generated content may be incorrect.">
            <a:extLst>
              <a:ext uri="{FF2B5EF4-FFF2-40B4-BE49-F238E27FC236}">
                <a16:creationId xmlns:a16="http://schemas.microsoft.com/office/drawing/2014/main" id="{69A83D1F-C904-4E03-59FA-4624F09F8C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670"/>
            <a:ext cx="8275012" cy="4654694"/>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0F73D9B7-0F61-2CE0-F3F5-368285CC54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2459831"/>
            <a:ext cx="7772400" cy="4371975"/>
          </a:xfrm>
          <a:prstGeom prst="rect">
            <a:avLst/>
          </a:prstGeom>
        </p:spPr>
      </p:pic>
    </p:spTree>
    <p:extLst>
      <p:ext uri="{BB962C8B-B14F-4D97-AF65-F5344CB8AC3E}">
        <p14:creationId xmlns:p14="http://schemas.microsoft.com/office/powerpoint/2010/main" val="330982525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DEA8D-1A1C-12E3-39EA-FF7F4062D916}"/>
              </a:ext>
            </a:extLst>
          </p:cNvPr>
          <p:cNvSpPr>
            <a:spLocks noGrp="1"/>
          </p:cNvSpPr>
          <p:nvPr>
            <p:ph type="title"/>
          </p:nvPr>
        </p:nvSpPr>
        <p:spPr/>
        <p:txBody>
          <a:bodyPr/>
          <a:lstStyle/>
          <a:p>
            <a:r>
              <a:rPr lang="en-NO" dirty="0"/>
              <a:t>Task 8 (webpage in a browser)</a:t>
            </a:r>
          </a:p>
        </p:txBody>
      </p:sp>
      <p:sp>
        <p:nvSpPr>
          <p:cNvPr id="3" name="Text Placeholder 2">
            <a:extLst>
              <a:ext uri="{FF2B5EF4-FFF2-40B4-BE49-F238E27FC236}">
                <a16:creationId xmlns:a16="http://schemas.microsoft.com/office/drawing/2014/main" id="{46FCD2B5-9D98-8A8A-7B04-6E87BB87A7E6}"/>
              </a:ext>
            </a:extLst>
          </p:cNvPr>
          <p:cNvSpPr>
            <a:spLocks noGrp="1"/>
          </p:cNvSpPr>
          <p:nvPr>
            <p:ph type="body" idx="1"/>
          </p:nvPr>
        </p:nvSpPr>
        <p:spPr/>
        <p:txBody>
          <a:bodyPr/>
          <a:lstStyle/>
          <a:p>
            <a:endParaRPr lang="en-NO" dirty="0"/>
          </a:p>
        </p:txBody>
      </p:sp>
      <p:pic>
        <p:nvPicPr>
          <p:cNvPr id="5" name="Picture 4" descr="A screenshot of a computer&#10;&#10;AI-generated content may be incorrect.">
            <a:extLst>
              <a:ext uri="{FF2B5EF4-FFF2-40B4-BE49-F238E27FC236}">
                <a16:creationId xmlns:a16="http://schemas.microsoft.com/office/drawing/2014/main" id="{7DC7DCF0-D476-16BC-0B2F-13E301DC97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78252"/>
            <a:ext cx="8353264" cy="4698711"/>
          </a:xfrm>
          <a:prstGeom prst="rect">
            <a:avLst/>
          </a:prstGeom>
        </p:spPr>
      </p:pic>
    </p:spTree>
    <p:extLst>
      <p:ext uri="{BB962C8B-B14F-4D97-AF65-F5344CB8AC3E}">
        <p14:creationId xmlns:p14="http://schemas.microsoft.com/office/powerpoint/2010/main" val="317932769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Box 11"/>
          <p:cNvSpPr txBox="1"/>
          <p:nvPr/>
        </p:nvSpPr>
        <p:spPr>
          <a:xfrm>
            <a:off x="701621" y="908855"/>
            <a:ext cx="9511915" cy="16388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742950" lvl="1" indent="-285750">
              <a:lnSpc>
                <a:spcPct val="90000"/>
              </a:lnSpc>
              <a:spcBef>
                <a:spcPts val="500"/>
              </a:spcBef>
              <a:buSzPct val="100000"/>
              <a:buFont typeface="Arial"/>
              <a:buChar char="•"/>
              <a:defRPr sz="1400">
                <a:latin typeface="Biome Light"/>
                <a:ea typeface="Biome Light"/>
                <a:cs typeface="Biome Light"/>
                <a:sym typeface="Biome Light"/>
              </a:defRPr>
            </a:pPr>
            <a:r>
              <a:rPr dirty="0"/>
              <a:t>Edit this PowerPoint file with your answers. Answers include </a:t>
            </a:r>
          </a:p>
          <a:p>
            <a:pPr marL="1200150" lvl="2" indent="-285750">
              <a:lnSpc>
                <a:spcPct val="90000"/>
              </a:lnSpc>
              <a:spcBef>
                <a:spcPts val="500"/>
              </a:spcBef>
              <a:buSzPct val="100000"/>
              <a:buFont typeface="Arial"/>
              <a:buChar char="•"/>
              <a:defRPr sz="1400">
                <a:latin typeface="Biome Light"/>
                <a:ea typeface="Biome Light"/>
                <a:cs typeface="Biome Light"/>
                <a:sym typeface="Biome Light"/>
              </a:defRPr>
            </a:pPr>
            <a:r>
              <a:rPr dirty="0"/>
              <a:t>HTML code</a:t>
            </a:r>
          </a:p>
          <a:p>
            <a:pPr marL="1200150" lvl="2" indent="-285750">
              <a:lnSpc>
                <a:spcPct val="90000"/>
              </a:lnSpc>
              <a:spcBef>
                <a:spcPts val="500"/>
              </a:spcBef>
              <a:buSzPct val="100000"/>
              <a:buFont typeface="Arial"/>
              <a:buChar char="•"/>
              <a:defRPr sz="1400">
                <a:latin typeface="Biome Light"/>
                <a:ea typeface="Biome Light"/>
                <a:cs typeface="Biome Light"/>
                <a:sym typeface="Biome Light"/>
              </a:defRPr>
            </a:pPr>
            <a:r>
              <a:rPr dirty="0"/>
              <a:t>Screenshot of Wireshark </a:t>
            </a:r>
            <a:r>
              <a:rPr dirty="0">
                <a:latin typeface="+mj-lt"/>
                <a:ea typeface="+mj-ea"/>
                <a:cs typeface="+mj-cs"/>
                <a:sym typeface="Calibri"/>
              </a:rPr>
              <a:t> (You may add more slides if needed). </a:t>
            </a:r>
          </a:p>
          <a:p>
            <a:pPr marL="1200150" lvl="2" indent="-285750">
              <a:lnSpc>
                <a:spcPct val="90000"/>
              </a:lnSpc>
              <a:spcBef>
                <a:spcPts val="500"/>
              </a:spcBef>
              <a:buSzPct val="100000"/>
              <a:buFont typeface="Arial"/>
              <a:buChar char="•"/>
              <a:defRPr sz="1400">
                <a:latin typeface="Biome Light"/>
                <a:ea typeface="Biome Light"/>
                <a:cs typeface="Biome Light"/>
                <a:sym typeface="Biome Light"/>
              </a:defRPr>
            </a:pPr>
            <a:r>
              <a:rPr dirty="0"/>
              <a:t>XPath expressions, </a:t>
            </a:r>
          </a:p>
          <a:p>
            <a:pPr marL="1200150" lvl="2" indent="-285750">
              <a:lnSpc>
                <a:spcPct val="90000"/>
              </a:lnSpc>
              <a:spcBef>
                <a:spcPts val="500"/>
              </a:spcBef>
              <a:buSzPct val="100000"/>
              <a:buFont typeface="Arial"/>
              <a:buChar char="•"/>
              <a:defRPr sz="1400">
                <a:latin typeface="Biome Light"/>
                <a:ea typeface="Biome Light"/>
                <a:cs typeface="Biome Light"/>
                <a:sym typeface="Biome Light"/>
              </a:defRPr>
            </a:pPr>
            <a:r>
              <a:rPr dirty="0"/>
              <a:t>Output of XPath expressions, </a:t>
            </a:r>
          </a:p>
          <a:p>
            <a:pPr marL="1200150" lvl="2" indent="-285750">
              <a:lnSpc>
                <a:spcPct val="90000"/>
              </a:lnSpc>
              <a:spcBef>
                <a:spcPts val="500"/>
              </a:spcBef>
              <a:buSzPct val="100000"/>
              <a:buFont typeface="Arial"/>
              <a:buChar char="•"/>
              <a:defRPr sz="1400">
                <a:latin typeface="Biome Light"/>
                <a:ea typeface="Biome Light"/>
                <a:cs typeface="Biome Light"/>
                <a:sym typeface="Biome Light"/>
              </a:defRPr>
            </a:pPr>
            <a:r>
              <a:rPr dirty="0"/>
              <a:t>Screenshot of the Django web project. (You may add more slides if needed).</a:t>
            </a:r>
          </a:p>
        </p:txBody>
      </p:sp>
      <p:sp>
        <p:nvSpPr>
          <p:cNvPr id="170" name="TextBox 2"/>
          <p:cNvSpPr txBox="1"/>
          <p:nvPr/>
        </p:nvSpPr>
        <p:spPr>
          <a:xfrm>
            <a:off x="-1" y="-1"/>
            <a:ext cx="12192001" cy="370841"/>
          </a:xfrm>
          <a:prstGeom prst="rect">
            <a:avLst/>
          </a:prstGeom>
          <a:solidFill>
            <a:srgbClr val="44546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solidFill>
                  <a:srgbClr val="FFFFFF"/>
                </a:solidFill>
                <a:latin typeface="Biome Light"/>
                <a:ea typeface="Biome Light"/>
                <a:cs typeface="Biome Light"/>
                <a:sym typeface="Biome Light"/>
              </a:defRPr>
            </a:lvl1pPr>
          </a:lstStyle>
          <a:p>
            <a:r>
              <a:t>How to hand over the assignment?</a:t>
            </a:r>
          </a:p>
        </p:txBody>
      </p:sp>
      <p:sp>
        <p:nvSpPr>
          <p:cNvPr id="171" name="TextBox 6"/>
          <p:cNvSpPr txBox="1"/>
          <p:nvPr/>
        </p:nvSpPr>
        <p:spPr>
          <a:xfrm>
            <a:off x="-2" y="6473685"/>
            <a:ext cx="12192001" cy="370841"/>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a:solidFill>
                  <a:srgbClr val="FFFFFF"/>
                </a:solidFill>
                <a:latin typeface="Biome Light"/>
                <a:ea typeface="Biome Light"/>
                <a:cs typeface="Biome Light"/>
                <a:sym typeface="Biome Light"/>
              </a:defRPr>
            </a:lvl1pPr>
          </a:lstStyle>
          <a:p>
            <a:r>
              <a:t>Obligatory Exercise</a:t>
            </a:r>
          </a:p>
        </p:txBody>
      </p:sp>
      <p:sp>
        <p:nvSpPr>
          <p:cNvPr id="172" name="TextBox 4"/>
          <p:cNvSpPr txBox="1"/>
          <p:nvPr/>
        </p:nvSpPr>
        <p:spPr>
          <a:xfrm>
            <a:off x="701621" y="3939135"/>
            <a:ext cx="9511915" cy="695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742950" lvl="1" indent="-285750">
              <a:lnSpc>
                <a:spcPct val="90000"/>
              </a:lnSpc>
              <a:spcBef>
                <a:spcPts val="500"/>
              </a:spcBef>
              <a:buSzPct val="100000"/>
              <a:buFont typeface="Arial"/>
              <a:buChar char="•"/>
              <a:defRPr sz="1400">
                <a:latin typeface="Biome Light"/>
                <a:ea typeface="Biome Light"/>
                <a:cs typeface="Biome Light"/>
                <a:sym typeface="Biome Light"/>
              </a:defRPr>
            </a:pPr>
            <a:r>
              <a:rPr dirty="0"/>
              <a:t>Note:: Do not delete the projects from your computer until your assignment is approved. Seminar leader will contact you if they need more information about your projects. You may have to provide more information/screenshot before the assignment is approved. </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01128-0E87-E74C-A97A-6AB83727A50E}"/>
              </a:ext>
            </a:extLst>
          </p:cNvPr>
          <p:cNvSpPr>
            <a:spLocks noGrp="1"/>
          </p:cNvSpPr>
          <p:nvPr>
            <p:ph type="title"/>
          </p:nvPr>
        </p:nvSpPr>
        <p:spPr/>
        <p:txBody>
          <a:bodyPr/>
          <a:lstStyle/>
          <a:p>
            <a:r>
              <a:rPr lang="en-NO" dirty="0"/>
              <a:t>Task 1</a:t>
            </a:r>
          </a:p>
        </p:txBody>
      </p:sp>
      <p:sp>
        <p:nvSpPr>
          <p:cNvPr id="3" name="Text Placeholder 2">
            <a:extLst>
              <a:ext uri="{FF2B5EF4-FFF2-40B4-BE49-F238E27FC236}">
                <a16:creationId xmlns:a16="http://schemas.microsoft.com/office/drawing/2014/main" id="{ED520FB9-F851-471B-5AC4-DF1D4E0B4F6F}"/>
              </a:ext>
            </a:extLst>
          </p:cNvPr>
          <p:cNvSpPr>
            <a:spLocks noGrp="1"/>
          </p:cNvSpPr>
          <p:nvPr>
            <p:ph type="body" idx="1"/>
          </p:nvPr>
        </p:nvSpPr>
        <p:spPr/>
        <p:txBody>
          <a:bodyPr/>
          <a:lstStyle/>
          <a:p>
            <a:endParaRPr lang="en-NO" dirty="0"/>
          </a:p>
        </p:txBody>
      </p:sp>
      <p:pic>
        <p:nvPicPr>
          <p:cNvPr id="5" name="Picture 4" descr="A screenshot of a computer program&#10;&#10;AI-generated content may be incorrect.">
            <a:extLst>
              <a:ext uri="{FF2B5EF4-FFF2-40B4-BE49-F238E27FC236}">
                <a16:creationId xmlns:a16="http://schemas.microsoft.com/office/drawing/2014/main" id="{EA63D26A-F2C8-FE53-0D0C-363BB84D27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1265038"/>
            <a:ext cx="7772400" cy="4911925"/>
          </a:xfrm>
          <a:prstGeom prst="rect">
            <a:avLst/>
          </a:prstGeom>
        </p:spPr>
      </p:pic>
    </p:spTree>
    <p:extLst>
      <p:ext uri="{BB962C8B-B14F-4D97-AF65-F5344CB8AC3E}">
        <p14:creationId xmlns:p14="http://schemas.microsoft.com/office/powerpoint/2010/main" val="9229570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B68CB-3B16-8072-8797-DFE2CF4F0FA4}"/>
              </a:ext>
            </a:extLst>
          </p:cNvPr>
          <p:cNvSpPr>
            <a:spLocks noGrp="1"/>
          </p:cNvSpPr>
          <p:nvPr>
            <p:ph type="title"/>
          </p:nvPr>
        </p:nvSpPr>
        <p:spPr/>
        <p:txBody>
          <a:bodyPr/>
          <a:lstStyle/>
          <a:p>
            <a:r>
              <a:rPr lang="en-NO" dirty="0"/>
              <a:t>Task 1 (output)</a:t>
            </a:r>
          </a:p>
        </p:txBody>
      </p:sp>
      <p:sp>
        <p:nvSpPr>
          <p:cNvPr id="3" name="Text Placeholder 2">
            <a:extLst>
              <a:ext uri="{FF2B5EF4-FFF2-40B4-BE49-F238E27FC236}">
                <a16:creationId xmlns:a16="http://schemas.microsoft.com/office/drawing/2014/main" id="{7AF48AAC-8D70-4D0B-3F0D-9A5E7F3EED04}"/>
              </a:ext>
            </a:extLst>
          </p:cNvPr>
          <p:cNvSpPr>
            <a:spLocks noGrp="1"/>
          </p:cNvSpPr>
          <p:nvPr>
            <p:ph type="body" idx="1"/>
          </p:nvPr>
        </p:nvSpPr>
        <p:spPr/>
        <p:txBody>
          <a:bodyPr/>
          <a:lstStyle/>
          <a:p>
            <a:endParaRPr lang="en-NO"/>
          </a:p>
        </p:txBody>
      </p:sp>
      <p:pic>
        <p:nvPicPr>
          <p:cNvPr id="5" name="Picture 4" descr="A red and blue square with a blue stripe&#10;&#10;AI-generated content may be incorrect.">
            <a:extLst>
              <a:ext uri="{FF2B5EF4-FFF2-40B4-BE49-F238E27FC236}">
                <a16:creationId xmlns:a16="http://schemas.microsoft.com/office/drawing/2014/main" id="{BD50F447-CFE5-D42A-C6CD-A55E9861E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0618" y="1825625"/>
            <a:ext cx="7772400" cy="4199255"/>
          </a:xfrm>
          <a:prstGeom prst="rect">
            <a:avLst/>
          </a:prstGeom>
        </p:spPr>
      </p:pic>
    </p:spTree>
    <p:extLst>
      <p:ext uri="{BB962C8B-B14F-4D97-AF65-F5344CB8AC3E}">
        <p14:creationId xmlns:p14="http://schemas.microsoft.com/office/powerpoint/2010/main" val="182791792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2"/>
          <p:cNvSpPr/>
          <p:nvPr/>
        </p:nvSpPr>
        <p:spPr>
          <a:xfrm>
            <a:off x="0" y="7144"/>
            <a:ext cx="12192000" cy="1492734"/>
          </a:xfrm>
          <a:prstGeom prst="rect">
            <a:avLst/>
          </a:prstGeom>
          <a:solidFill>
            <a:schemeClr val="accent1"/>
          </a:solidFill>
          <a:ln w="12700">
            <a:solidFill>
              <a:srgbClr val="32538F"/>
            </a:solidFill>
            <a:miter/>
          </a:ln>
        </p:spPr>
        <p:txBody>
          <a:bodyPr lIns="45719" rIns="45719" anchor="ctr"/>
          <a:lstStyle/>
          <a:p>
            <a:pPr algn="ctr">
              <a:defRPr>
                <a:solidFill>
                  <a:srgbClr val="FFFFFF"/>
                </a:solidFill>
              </a:defRPr>
            </a:pPr>
            <a:endParaRPr/>
          </a:p>
        </p:txBody>
      </p:sp>
      <p:sp>
        <p:nvSpPr>
          <p:cNvPr id="110" name="TextBox 3"/>
          <p:cNvSpPr txBox="1"/>
          <p:nvPr/>
        </p:nvSpPr>
        <p:spPr>
          <a:xfrm>
            <a:off x="1445894" y="449976"/>
            <a:ext cx="2699853" cy="3924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2400" b="1">
                <a:solidFill>
                  <a:srgbClr val="FFFFFF"/>
                </a:solidFill>
              </a:defRPr>
            </a:lvl1pPr>
          </a:lstStyle>
          <a:p>
            <a:r>
              <a:t>Title of your website</a:t>
            </a:r>
          </a:p>
        </p:txBody>
      </p:sp>
      <p:sp>
        <p:nvSpPr>
          <p:cNvPr id="111" name="TextBox 4"/>
          <p:cNvSpPr txBox="1"/>
          <p:nvPr/>
        </p:nvSpPr>
        <p:spPr>
          <a:xfrm>
            <a:off x="1445894" y="911640"/>
            <a:ext cx="2170372" cy="280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400">
                <a:solidFill>
                  <a:srgbClr val="FFFFFF"/>
                </a:solidFill>
              </a:defRPr>
            </a:pPr>
            <a:r>
              <a:t>Description of the website….</a:t>
            </a:r>
          </a:p>
        </p:txBody>
      </p:sp>
      <p:sp>
        <p:nvSpPr>
          <p:cNvPr id="112" name="Rectangle 5"/>
          <p:cNvSpPr/>
          <p:nvPr/>
        </p:nvSpPr>
        <p:spPr>
          <a:xfrm>
            <a:off x="664562" y="278647"/>
            <a:ext cx="735614" cy="1025613"/>
          </a:xfrm>
          <a:prstGeom prst="rect">
            <a:avLst/>
          </a:prstGeom>
          <a:ln w="12700">
            <a:solidFill>
              <a:srgbClr val="FFFFFF"/>
            </a:solidFill>
            <a:prstDash val="sysDot"/>
            <a:miter/>
          </a:ln>
        </p:spPr>
        <p:txBody>
          <a:bodyPr lIns="45719" rIns="45719" anchor="ctr"/>
          <a:lstStyle/>
          <a:p>
            <a:pPr algn="ctr">
              <a:defRPr>
                <a:solidFill>
                  <a:srgbClr val="FFFFFF"/>
                </a:solidFill>
              </a:defRPr>
            </a:pPr>
            <a:endParaRPr/>
          </a:p>
        </p:txBody>
      </p:sp>
      <p:pic>
        <p:nvPicPr>
          <p:cNvPr id="113" name="Graphic 7" descr="Graphic 7"/>
          <p:cNvPicPr>
            <a:picLocks noChangeAspect="1"/>
          </p:cNvPicPr>
          <p:nvPr/>
        </p:nvPicPr>
        <p:blipFill>
          <a:blip r:embed="rId2"/>
          <a:stretch>
            <a:fillRect/>
          </a:stretch>
        </p:blipFill>
        <p:spPr>
          <a:xfrm rot="8178771">
            <a:off x="871291" y="1249079"/>
            <a:ext cx="914401" cy="793027"/>
          </a:xfrm>
          <a:prstGeom prst="rect">
            <a:avLst/>
          </a:prstGeom>
          <a:ln w="12700">
            <a:miter lim="400000"/>
          </a:ln>
        </p:spPr>
      </p:pic>
      <p:sp>
        <p:nvSpPr>
          <p:cNvPr id="114" name="TextBox 8"/>
          <p:cNvSpPr txBox="1"/>
          <p:nvPr/>
        </p:nvSpPr>
        <p:spPr>
          <a:xfrm>
            <a:off x="1711479" y="1630098"/>
            <a:ext cx="3689609"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600"/>
            </a:lvl1pPr>
          </a:lstStyle>
          <a:p>
            <a:r>
              <a:t>A simple SVG logo (e.g. a circle, square etc.)</a:t>
            </a:r>
          </a:p>
        </p:txBody>
      </p:sp>
      <p:sp>
        <p:nvSpPr>
          <p:cNvPr id="115" name="Rectangle 9"/>
          <p:cNvSpPr/>
          <p:nvPr/>
        </p:nvSpPr>
        <p:spPr>
          <a:xfrm>
            <a:off x="567579" y="2089370"/>
            <a:ext cx="5431440" cy="3446627"/>
          </a:xfrm>
          <a:prstGeom prst="rect">
            <a:avLst/>
          </a:prstGeom>
          <a:ln w="12700">
            <a:solidFill>
              <a:srgbClr val="44546A"/>
            </a:solidFill>
            <a:prstDash val="sysDot"/>
            <a:miter/>
          </a:ln>
        </p:spPr>
        <p:txBody>
          <a:bodyPr lIns="45719" rIns="45719" anchor="ctr"/>
          <a:lstStyle/>
          <a:p>
            <a:pPr algn="ctr">
              <a:defRPr>
                <a:solidFill>
                  <a:srgbClr val="FFFFFF"/>
                </a:solidFill>
              </a:defRPr>
            </a:pPr>
            <a:endParaRPr/>
          </a:p>
        </p:txBody>
      </p:sp>
      <p:sp>
        <p:nvSpPr>
          <p:cNvPr id="116" name="Rectangle 10"/>
          <p:cNvSpPr/>
          <p:nvPr/>
        </p:nvSpPr>
        <p:spPr>
          <a:xfrm>
            <a:off x="6220666" y="2089370"/>
            <a:ext cx="5431439" cy="3446627"/>
          </a:xfrm>
          <a:prstGeom prst="rect">
            <a:avLst/>
          </a:prstGeom>
          <a:ln w="12700">
            <a:solidFill>
              <a:srgbClr val="44546A"/>
            </a:solidFill>
            <a:prstDash val="sysDot"/>
            <a:miter/>
          </a:ln>
        </p:spPr>
        <p:txBody>
          <a:bodyPr lIns="45719" rIns="45719" anchor="ctr"/>
          <a:lstStyle/>
          <a:p>
            <a:pPr algn="ctr">
              <a:defRPr>
                <a:solidFill>
                  <a:srgbClr val="FFFFFF"/>
                </a:solidFill>
              </a:defRPr>
            </a:pPr>
            <a:endParaRPr/>
          </a:p>
        </p:txBody>
      </p:sp>
      <p:sp>
        <p:nvSpPr>
          <p:cNvPr id="117" name="Rectangle 11"/>
          <p:cNvSpPr/>
          <p:nvPr/>
        </p:nvSpPr>
        <p:spPr>
          <a:xfrm>
            <a:off x="0" y="6015037"/>
            <a:ext cx="12192000" cy="842963"/>
          </a:xfrm>
          <a:prstGeom prst="rect">
            <a:avLst/>
          </a:prstGeom>
          <a:solidFill>
            <a:schemeClr val="accent1"/>
          </a:solidFill>
          <a:ln w="12700">
            <a:solidFill>
              <a:srgbClr val="32538F"/>
            </a:solidFill>
            <a:miter/>
          </a:ln>
        </p:spPr>
        <p:txBody>
          <a:bodyPr lIns="45719" rIns="45719" anchor="ctr"/>
          <a:lstStyle/>
          <a:p>
            <a:pPr algn="ctr">
              <a:defRPr>
                <a:solidFill>
                  <a:srgbClr val="FFFFFF"/>
                </a:solidFill>
              </a:defRPr>
            </a:pPr>
            <a:endParaRPr/>
          </a:p>
        </p:txBody>
      </p:sp>
      <p:sp>
        <p:nvSpPr>
          <p:cNvPr id="118" name="TextBox 13"/>
          <p:cNvSpPr txBox="1"/>
          <p:nvPr/>
        </p:nvSpPr>
        <p:spPr>
          <a:xfrm>
            <a:off x="1436819" y="3450273"/>
            <a:ext cx="4045569" cy="13927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rPr dirty="0"/>
              <a:t>Your website’s content goes here.</a:t>
            </a:r>
            <a:br>
              <a:rPr dirty="0"/>
            </a:br>
            <a:r>
              <a:rPr dirty="0">
                <a:solidFill>
                  <a:srgbClr val="AFABAB"/>
                </a:solidFill>
              </a:rPr>
              <a:t>(</a:t>
            </a:r>
            <a:r>
              <a:rPr sz="1600" dirty="0">
                <a:solidFill>
                  <a:srgbClr val="AFABAB"/>
                </a:solidFill>
              </a:rPr>
              <a:t>your content should include lists, images, links)</a:t>
            </a:r>
            <a:br>
              <a:rPr sz="1600" dirty="0">
                <a:solidFill>
                  <a:srgbClr val="AFABAB"/>
                </a:solidFill>
              </a:rPr>
            </a:br>
            <a:br>
              <a:rPr sz="1600" dirty="0">
                <a:solidFill>
                  <a:srgbClr val="AFABAB"/>
                </a:solidFill>
              </a:rPr>
            </a:br>
            <a:br>
              <a:rPr sz="1600" dirty="0">
                <a:solidFill>
                  <a:srgbClr val="AFABAB"/>
                </a:solidFill>
              </a:rPr>
            </a:br>
            <a:endParaRPr sz="1600" dirty="0">
              <a:solidFill>
                <a:srgbClr val="AFABAB"/>
              </a:solidFill>
            </a:endParaRPr>
          </a:p>
        </p:txBody>
      </p:sp>
      <p:sp>
        <p:nvSpPr>
          <p:cNvPr id="119" name="TextBox 15"/>
          <p:cNvSpPr txBox="1"/>
          <p:nvPr/>
        </p:nvSpPr>
        <p:spPr>
          <a:xfrm>
            <a:off x="7117183" y="3457113"/>
            <a:ext cx="2220589"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A table using table tag.</a:t>
            </a:r>
          </a:p>
        </p:txBody>
      </p:sp>
      <p:sp>
        <p:nvSpPr>
          <p:cNvPr id="120" name="TextBox 2"/>
          <p:cNvSpPr txBox="1"/>
          <p:nvPr/>
        </p:nvSpPr>
        <p:spPr>
          <a:xfrm>
            <a:off x="-2" y="6473685"/>
            <a:ext cx="12192001" cy="333089"/>
          </a:xfrm>
          <a:prstGeom prst="rect">
            <a:avLst/>
          </a:prstGeom>
          <a:solidFill>
            <a:schemeClr val="accent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solidFill>
                  <a:srgbClr val="FFFFFF"/>
                </a:solidFill>
              </a:defRPr>
            </a:pPr>
            <a:r>
              <a:t>Obligatory Exercise: Task 2.  [</a:t>
            </a:r>
            <a:r>
              <a:rPr>
                <a:solidFill>
                  <a:srgbClr val="000000"/>
                </a:solidFill>
              </a:rPr>
              <a:t>The task is to make a webpage (i.e., html file) containing necessary tags.</a:t>
            </a:r>
            <a:r>
              <a:t>]</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106EA-821C-A204-3769-EF56CF62DA3A}"/>
              </a:ext>
            </a:extLst>
          </p:cNvPr>
          <p:cNvSpPr>
            <a:spLocks noGrp="1"/>
          </p:cNvSpPr>
          <p:nvPr>
            <p:ph type="title"/>
          </p:nvPr>
        </p:nvSpPr>
        <p:spPr/>
        <p:txBody>
          <a:bodyPr/>
          <a:lstStyle/>
          <a:p>
            <a:r>
              <a:rPr lang="en-NO" dirty="0"/>
              <a:t>Task 2 (1)</a:t>
            </a:r>
          </a:p>
        </p:txBody>
      </p:sp>
      <p:sp>
        <p:nvSpPr>
          <p:cNvPr id="3" name="Text Placeholder 2">
            <a:extLst>
              <a:ext uri="{FF2B5EF4-FFF2-40B4-BE49-F238E27FC236}">
                <a16:creationId xmlns:a16="http://schemas.microsoft.com/office/drawing/2014/main" id="{7DD3FE90-B5FB-8CD1-5066-3BA1F156EBF2}"/>
              </a:ext>
            </a:extLst>
          </p:cNvPr>
          <p:cNvSpPr>
            <a:spLocks noGrp="1"/>
          </p:cNvSpPr>
          <p:nvPr>
            <p:ph type="body" idx="1"/>
          </p:nvPr>
        </p:nvSpPr>
        <p:spPr/>
        <p:txBody>
          <a:bodyPr/>
          <a:lstStyle/>
          <a:p>
            <a:endParaRPr lang="en-NO"/>
          </a:p>
        </p:txBody>
      </p:sp>
      <p:pic>
        <p:nvPicPr>
          <p:cNvPr id="5" name="Picture 4" descr="A screen shot of a computer&#10;&#10;AI-generated content may be incorrect.">
            <a:extLst>
              <a:ext uri="{FF2B5EF4-FFF2-40B4-BE49-F238E27FC236}">
                <a16:creationId xmlns:a16="http://schemas.microsoft.com/office/drawing/2014/main" id="{8975075B-2C7B-A8BB-60E2-1D7F10C986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0"/>
            <a:ext cx="7772400" cy="6856367"/>
          </a:xfrm>
          <a:prstGeom prst="rect">
            <a:avLst/>
          </a:prstGeom>
        </p:spPr>
      </p:pic>
    </p:spTree>
    <p:extLst>
      <p:ext uri="{BB962C8B-B14F-4D97-AF65-F5344CB8AC3E}">
        <p14:creationId xmlns:p14="http://schemas.microsoft.com/office/powerpoint/2010/main" val="74126760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55A3B-D6D7-D72E-E00D-43F915E9E269}"/>
              </a:ext>
            </a:extLst>
          </p:cNvPr>
          <p:cNvSpPr>
            <a:spLocks noGrp="1"/>
          </p:cNvSpPr>
          <p:nvPr>
            <p:ph type="title"/>
          </p:nvPr>
        </p:nvSpPr>
        <p:spPr/>
        <p:txBody>
          <a:bodyPr/>
          <a:lstStyle/>
          <a:p>
            <a:r>
              <a:rPr lang="en-NO" dirty="0"/>
              <a:t>Task 2 (2)</a:t>
            </a:r>
          </a:p>
        </p:txBody>
      </p:sp>
      <p:sp>
        <p:nvSpPr>
          <p:cNvPr id="3" name="Text Placeholder 2">
            <a:extLst>
              <a:ext uri="{FF2B5EF4-FFF2-40B4-BE49-F238E27FC236}">
                <a16:creationId xmlns:a16="http://schemas.microsoft.com/office/drawing/2014/main" id="{451FF31E-E586-0D25-DA60-61665A5239BF}"/>
              </a:ext>
            </a:extLst>
          </p:cNvPr>
          <p:cNvSpPr>
            <a:spLocks noGrp="1"/>
          </p:cNvSpPr>
          <p:nvPr>
            <p:ph type="body" idx="1"/>
          </p:nvPr>
        </p:nvSpPr>
        <p:spPr/>
        <p:txBody>
          <a:bodyPr/>
          <a:lstStyle/>
          <a:p>
            <a:endParaRPr lang="en-NO"/>
          </a:p>
        </p:txBody>
      </p:sp>
      <p:pic>
        <p:nvPicPr>
          <p:cNvPr id="5" name="Picture 4" descr="A screen shot of a computer program&#10;&#10;AI-generated content may be incorrect.">
            <a:extLst>
              <a:ext uri="{FF2B5EF4-FFF2-40B4-BE49-F238E27FC236}">
                <a16:creationId xmlns:a16="http://schemas.microsoft.com/office/drawing/2014/main" id="{F1A08BDD-6041-F5B5-42B0-8EF4DA6AEE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0"/>
            <a:ext cx="7772400" cy="6808594"/>
          </a:xfrm>
          <a:prstGeom prst="rect">
            <a:avLst/>
          </a:prstGeom>
        </p:spPr>
      </p:pic>
    </p:spTree>
    <p:extLst>
      <p:ext uri="{BB962C8B-B14F-4D97-AF65-F5344CB8AC3E}">
        <p14:creationId xmlns:p14="http://schemas.microsoft.com/office/powerpoint/2010/main" val="28591043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68829-7E60-C359-066F-CD3048AF8B21}"/>
              </a:ext>
            </a:extLst>
          </p:cNvPr>
          <p:cNvSpPr>
            <a:spLocks noGrp="1"/>
          </p:cNvSpPr>
          <p:nvPr>
            <p:ph type="title"/>
          </p:nvPr>
        </p:nvSpPr>
        <p:spPr/>
        <p:txBody>
          <a:bodyPr/>
          <a:lstStyle/>
          <a:p>
            <a:r>
              <a:rPr lang="en-NO" dirty="0"/>
              <a:t>Task 2 (3)</a:t>
            </a:r>
          </a:p>
        </p:txBody>
      </p:sp>
      <p:sp>
        <p:nvSpPr>
          <p:cNvPr id="3" name="Text Placeholder 2">
            <a:extLst>
              <a:ext uri="{FF2B5EF4-FFF2-40B4-BE49-F238E27FC236}">
                <a16:creationId xmlns:a16="http://schemas.microsoft.com/office/drawing/2014/main" id="{C89CE3C7-666A-6730-A137-8BFE114238E8}"/>
              </a:ext>
            </a:extLst>
          </p:cNvPr>
          <p:cNvSpPr>
            <a:spLocks noGrp="1"/>
          </p:cNvSpPr>
          <p:nvPr>
            <p:ph type="body" idx="1"/>
          </p:nvPr>
        </p:nvSpPr>
        <p:spPr/>
        <p:txBody>
          <a:bodyPr/>
          <a:lstStyle/>
          <a:p>
            <a:endParaRPr lang="en-NO" dirty="0"/>
          </a:p>
        </p:txBody>
      </p:sp>
      <p:pic>
        <p:nvPicPr>
          <p:cNvPr id="5" name="Picture 4" descr="A screenshot of a computer program&#10;&#10;AI-generated content may be incorrect.">
            <a:extLst>
              <a:ext uri="{FF2B5EF4-FFF2-40B4-BE49-F238E27FC236}">
                <a16:creationId xmlns:a16="http://schemas.microsoft.com/office/drawing/2014/main" id="{18505305-47EE-FA50-8B64-5CE3FED2DA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1632"/>
            <a:ext cx="7772400" cy="6175331"/>
          </a:xfrm>
          <a:prstGeom prst="rect">
            <a:avLst/>
          </a:prstGeom>
        </p:spPr>
      </p:pic>
    </p:spTree>
    <p:extLst>
      <p:ext uri="{BB962C8B-B14F-4D97-AF65-F5344CB8AC3E}">
        <p14:creationId xmlns:p14="http://schemas.microsoft.com/office/powerpoint/2010/main" val="408258124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A9A76-2670-D542-3A55-9CDE0C0507C0}"/>
              </a:ext>
            </a:extLst>
          </p:cNvPr>
          <p:cNvSpPr>
            <a:spLocks noGrp="1"/>
          </p:cNvSpPr>
          <p:nvPr>
            <p:ph type="title"/>
          </p:nvPr>
        </p:nvSpPr>
        <p:spPr/>
        <p:txBody>
          <a:bodyPr/>
          <a:lstStyle/>
          <a:p>
            <a:r>
              <a:rPr lang="en-NO" dirty="0"/>
              <a:t>Task 2 (output)</a:t>
            </a:r>
          </a:p>
        </p:txBody>
      </p:sp>
      <p:sp>
        <p:nvSpPr>
          <p:cNvPr id="3" name="Text Placeholder 2">
            <a:extLst>
              <a:ext uri="{FF2B5EF4-FFF2-40B4-BE49-F238E27FC236}">
                <a16:creationId xmlns:a16="http://schemas.microsoft.com/office/drawing/2014/main" id="{D522FA97-8D4F-3F01-2C8B-D2795137271D}"/>
              </a:ext>
            </a:extLst>
          </p:cNvPr>
          <p:cNvSpPr>
            <a:spLocks noGrp="1"/>
          </p:cNvSpPr>
          <p:nvPr>
            <p:ph type="body" idx="1"/>
          </p:nvPr>
        </p:nvSpPr>
        <p:spPr/>
        <p:txBody>
          <a:bodyPr/>
          <a:lstStyle/>
          <a:p>
            <a:endParaRPr lang="en-NO"/>
          </a:p>
        </p:txBody>
      </p:sp>
      <p:pic>
        <p:nvPicPr>
          <p:cNvPr id="5" name="Picture 4" descr="A blue and white rectangular frame with black text&#10;&#10;AI-generated content may be incorrect.">
            <a:extLst>
              <a:ext uri="{FF2B5EF4-FFF2-40B4-BE49-F238E27FC236}">
                <a16:creationId xmlns:a16="http://schemas.microsoft.com/office/drawing/2014/main" id="{7D95870D-FACB-6E27-D932-AFDA381C9E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6036" y="1825625"/>
            <a:ext cx="7772400" cy="4199255"/>
          </a:xfrm>
          <a:prstGeom prst="rect">
            <a:avLst/>
          </a:prstGeom>
        </p:spPr>
      </p:pic>
    </p:spTree>
    <p:extLst>
      <p:ext uri="{BB962C8B-B14F-4D97-AF65-F5344CB8AC3E}">
        <p14:creationId xmlns:p14="http://schemas.microsoft.com/office/powerpoint/2010/main" val="2134050393"/>
      </p:ext>
    </p:extLst>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238</TotalTime>
  <Words>1306</Words>
  <Application>Microsoft Macintosh PowerPoint</Application>
  <PresentationFormat>Widescreen</PresentationFormat>
  <Paragraphs>174</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Aptos</vt:lpstr>
      <vt:lpstr>Arial</vt:lpstr>
      <vt:lpstr>Biome Light</vt:lpstr>
      <vt:lpstr>Calibri</vt:lpstr>
      <vt:lpstr>Calibri Light</vt:lpstr>
      <vt:lpstr>Office Theme</vt:lpstr>
      <vt:lpstr>Obligatory Assignment 01</vt:lpstr>
      <vt:lpstr>Scalable Vector Graphics (SVG)</vt:lpstr>
      <vt:lpstr>Task 1</vt:lpstr>
      <vt:lpstr>Task 1 (output)</vt:lpstr>
      <vt:lpstr>PowerPoint Presentation</vt:lpstr>
      <vt:lpstr>Task 2 (1)</vt:lpstr>
      <vt:lpstr>Task 2 (2)</vt:lpstr>
      <vt:lpstr>Task 2 (3)</vt:lpstr>
      <vt:lpstr>Task 2 (output)</vt:lpstr>
      <vt:lpstr>PowerPoint Presentation</vt:lpstr>
      <vt:lpstr>             Task 3 - a)</vt:lpstr>
      <vt:lpstr>         Task 3 -a)</vt:lpstr>
      <vt:lpstr>Task 3: b) + c) + d) + e) + f)</vt:lpstr>
      <vt:lpstr>PowerPoint Presentation</vt:lpstr>
      <vt:lpstr>PowerPoint Presentation</vt:lpstr>
      <vt:lpstr>PowerPoint Presentation</vt:lpstr>
      <vt:lpstr>PowerPoint Presentation</vt:lpstr>
      <vt:lpstr>Output – task 7</vt:lpstr>
      <vt:lpstr>PowerPoint Presentation</vt:lpstr>
      <vt:lpstr>Task 8 (models.py + views.py)</vt:lpstr>
      <vt:lpstr>PowerPoint Presentation</vt:lpstr>
      <vt:lpstr>Task 8 (webpage in a browser)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Obligatory Assignment  01</dc:title>
  <cp:lastModifiedBy>Pål Hagen Størksen</cp:lastModifiedBy>
  <cp:revision>13</cp:revision>
  <dcterms:modified xsi:type="dcterms:W3CDTF">2025-02-04T07:39:16Z</dcterms:modified>
</cp:coreProperties>
</file>